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20.svg" ContentType="image/svg+xml"/>
  <Override PartName="/ppt/media/image25.svg" ContentType="image/svg+xml"/>
  <Override PartName="/ppt/media/image27.svg" ContentType="image/svg+xml"/>
  <Override PartName="/ppt/media/image5.svg" ContentType="image/svg+xml"/>
  <Override PartName="/ppt/media/image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5"/>
  </p:handoutMasterIdLst>
  <p:sldIdLst>
    <p:sldId id="623" r:id="rId3"/>
    <p:sldId id="704" r:id="rId5"/>
    <p:sldId id="705" r:id="rId6"/>
    <p:sldId id="751" r:id="rId7"/>
    <p:sldId id="735" r:id="rId8"/>
    <p:sldId id="722" r:id="rId9"/>
    <p:sldId id="754" r:id="rId10"/>
    <p:sldId id="739" r:id="rId11"/>
    <p:sldId id="738" r:id="rId12"/>
    <p:sldId id="755" r:id="rId13"/>
    <p:sldId id="725" r:id="rId14"/>
    <p:sldId id="757" r:id="rId15"/>
    <p:sldId id="761" r:id="rId16"/>
    <p:sldId id="758" r:id="rId17"/>
    <p:sldId id="759" r:id="rId18"/>
    <p:sldId id="760" r:id="rId19"/>
    <p:sldId id="729" r:id="rId20"/>
    <p:sldId id="741" r:id="rId21"/>
    <p:sldId id="742" r:id="rId22"/>
    <p:sldId id="777" r:id="rId23"/>
    <p:sldId id="744" r:id="rId24"/>
  </p:sldIdLst>
  <p:sldSz cx="9144000" cy="5143500" type="screen16x9"/>
  <p:notesSz cx="6858000" cy="9144000"/>
  <p:custDataLst>
    <p:tags r:id="rId30"/>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35" userDrawn="1">
          <p15:clr>
            <a:srgbClr val="A4A3A4"/>
          </p15:clr>
        </p15:guide>
        <p15:guide id="2" pos="285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86156" initials="8"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95959"/>
    <a:srgbClr val="F7FBFC"/>
    <a:srgbClr val="E1E4E5"/>
    <a:srgbClr val="EAEEEF"/>
    <a:srgbClr val="9D9E9F"/>
    <a:srgbClr val="013B6D"/>
    <a:srgbClr val="646263"/>
    <a:srgbClr val="C4C4C4"/>
    <a:srgbClr val="5E6067"/>
    <a:srgbClr val="C8CA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45" autoAdjust="0"/>
    <p:restoredTop sz="95226" autoAdjust="0"/>
  </p:normalViewPr>
  <p:slideViewPr>
    <p:cSldViewPr snapToGrid="0" showGuides="1">
      <p:cViewPr>
        <p:scale>
          <a:sx n="92" d="100"/>
          <a:sy n="92" d="100"/>
        </p:scale>
        <p:origin x="557" y="355"/>
      </p:cViewPr>
      <p:guideLst>
        <p:guide orient="horz" pos="3235"/>
        <p:guide pos="2856"/>
      </p:guideLst>
    </p:cSldViewPr>
  </p:slideViewPr>
  <p:notesTextViewPr>
    <p:cViewPr>
      <p:scale>
        <a:sx n="1" d="1"/>
        <a:sy n="1" d="1"/>
      </p:scale>
      <p:origin x="0" y="0"/>
    </p:cViewPr>
  </p:notesTextViewPr>
  <p:notesViewPr>
    <p:cSldViewPr snapToGrid="0">
      <p:cViewPr varScale="1">
        <p:scale>
          <a:sx n="65" d="100"/>
          <a:sy n="65" d="100"/>
        </p:scale>
        <p:origin x="2299" y="4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tags" Target="tags/tag149.xml"/><Relationship Id="rId3" Type="http://schemas.openxmlformats.org/officeDocument/2006/relationships/slide" Target="slides/slide1.xml"/><Relationship Id="rId29" Type="http://schemas.openxmlformats.org/officeDocument/2006/relationships/commentAuthors" Target="commentAuthors.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handoutMaster" Target="handoutMasters/handoutMaster1.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CE59116-8487-4D3B-921F-0E41E65F4555}"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F2A5C0-3CFB-4282-AD2D-2FF4823B029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0DFCB8-7EF4-48C1-8984-7222E239D7E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A3BA41-6BA2-47AC-9C1D-5ECEA0A6E28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大家好！今天我们非常高兴为大家展示 LifePulse，这是一款能够让用户在家进行血液检测并提供个性化健康报告的移动健康应用。我们的团队成员包括李承轩和钟瑞贤。</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我们会从五个版本阶段来讲述我们的商业计划，分别是</a:t>
            </a:r>
            <a:r>
              <a:rPr lang="en-US" altLang="zh-CN"/>
              <a:t>Alpha</a:t>
            </a:r>
            <a:r>
              <a:rPr lang="zh-CN" altLang="en-US"/>
              <a:t>版本，</a:t>
            </a:r>
            <a:r>
              <a:rPr lang="en-US" altLang="zh-CN"/>
              <a:t>Beta</a:t>
            </a:r>
            <a:r>
              <a:rPr lang="zh-CN" altLang="en-US"/>
              <a:t>版本，试用版本，正式发布版本和一般可用</a:t>
            </a:r>
            <a:r>
              <a:rPr lang="zh-CN" altLang="en-US"/>
              <a:t>版本</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在Alpha和</a:t>
            </a:r>
            <a:r>
              <a:rPr lang="en-US" altLang="zh-CN">
                <a:sym typeface="+mn-ea"/>
              </a:rPr>
              <a:t>Beta</a:t>
            </a:r>
            <a:r>
              <a:rPr lang="zh-CN" altLang="en-US">
                <a:sym typeface="+mn-ea"/>
              </a:rPr>
              <a:t>版本阶段，我们的应用将免费提供，主要目标是收集用户的反馈。我们的目标是达到500</a:t>
            </a:r>
            <a:r>
              <a:rPr lang="en-US" altLang="zh-CN">
                <a:sym typeface="+mn-ea"/>
              </a:rPr>
              <a:t>0</a:t>
            </a:r>
            <a:r>
              <a:rPr lang="zh-CN" altLang="en-US">
                <a:sym typeface="+mn-ea"/>
              </a:rPr>
              <a:t>次下载，通过这些反馈不断优化应用的功能和性能。这个阶段，我们更加注重用户的增长和参与度，而不是追求财务上的回报。</a:t>
            </a:r>
            <a:endParaRPr lang="zh-CN" altLang="en-US"/>
          </a:p>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在试用阶段，我们将可能引入一些可选的、小额付费功能，例如更详细的健康报告，帮助覆盖运营成本。我们的目标是测试用户对这些付费功能的接受度，并探索应用的收入潜力。同时，我们会继续专注于用户增长，并测试市场对付费功能的反馈。</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在正式发布版本</a:t>
            </a:r>
            <a:r>
              <a:rPr lang="zh-CN" altLang="en-US"/>
              <a:t>阶段，我们将根据试用版收集到的用户反馈和数据，调整付费功能的定价和内容。我们的目标是达到一万名活跃用户，并通过付费功能开始产生收入以覆盖运营成本。在这个阶段，我们会一方面增加活跃用户的数量，另一方面大力推广付费功能的使用。</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在一般可用版本阶段，我们将推出已确定的付费功能，同时保留免费基础服务。我们的目标是确保应用基于之前版本的反馈和数据变得成熟且稳定，并且扩大推广范围，覆盖更广泛的社区和市场。在这一阶段，我们将继续保持用户的增长和参与度，同时扩大付费功能的收入规模。</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产品上线后，我们会对产品进行一个验证，帮助我们找到产品的不足，进而进行产品的迭代更新。我们会从用户使用，市场调查和软件自带</a:t>
            </a:r>
            <a:r>
              <a:rPr lang="zh-CN" altLang="en-US"/>
              <a:t>反馈三种方法进行</a:t>
            </a:r>
            <a:r>
              <a:rPr lang="zh-CN" altLang="en-US"/>
              <a:t>验证</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用户方面，</a:t>
            </a:r>
            <a:r>
              <a:rPr lang="zh-CN" altLang="en-US"/>
              <a:t>首先我们将在Beta测试阶段邀请100名年龄在18到65岁之间的用户，重点跟踪每日活跃用户的指标，目标是达到70%的活跃率。</a:t>
            </a:r>
            <a:endParaRPr lang="zh-CN" altLang="en-US"/>
          </a:p>
          <a:p>
            <a:r>
              <a:rPr lang="zh-CN" altLang="en-US"/>
              <a:t>在可用性测试阶段，我们将邀请20名参与者执行一些关键任务，比如注册和提交样本。我们的目标是实现90%的任务成功率，并确保任务的完成时间不超过3分钟。</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在市场调研方面，我们将通过三种方式来了解用户需求和市场反馈。首先，我们会设计一个包含10个问题的简短问卷，针对潜在用户收集关于应用功能、设计美学和定价模型的意见。其次，我们会进行A/B测试，测试至少两个不同版本的用户引导流程，评估用户的反应，通过完成率和用户满意度等指标进行衡量。最后，我们会在社交媒体平台如微信、小红书和哔哩哔哩上发布有吸引力的内容，目标是每篇内容至少获得1000次互动，以促进用户反馈和讨论。</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在反馈与迭代方面，首先我们将实施一个应用内反馈系统，确保用户的问题能够在48小时内得到回复，这样可以增强用户的信任感和参与度。其次，我们计划每季度进行一次更新，这些更新将结合用户反馈和市场趋势，确保我们的应用始终保持相关性，并且用户体验友好。通过这种方式，我们可以持续改进应用，满足用户的需求。</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以上就是我们</a:t>
            </a:r>
            <a:r>
              <a:rPr lang="en-US" altLang="zh-CN"/>
              <a:t>APP</a:t>
            </a:r>
            <a:r>
              <a:rPr lang="zh-CN" altLang="en-US"/>
              <a:t>的内容，感谢大家</a:t>
            </a:r>
            <a:r>
              <a:rPr lang="zh-CN" altLang="en-US"/>
              <a:t>观看！</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LifePulse是一款由人工智能驱动的移动应用程序，用于家庭血液检测和个性化健康报告。</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1. </a:t>
            </a:r>
            <a:r>
              <a:rPr lang="zh-CN" altLang="en-US"/>
              <a:t>患者面临着冗长的等待时间和复杂的医疗测试流程，尤其是第一次就医的患者，他们往往缺乏获取可靠医疗信息的渠道。这种情况下，患者不仅会在复杂的医疗服务流程中晕头转向，</a:t>
            </a:r>
            <a:r>
              <a:rPr lang="zh-CN" altLang="en-US"/>
              <a:t>甚至可能延误必要的治疗。为了减轻患者的焦虑，医疗系统需要简化流程、提供清晰的指导，并通过数字化工具帮助患者快速获取医疗信息和测试结果。</a:t>
            </a:r>
            <a:endParaRPr lang="zh-CN" altLang="en-US"/>
          </a:p>
          <a:p>
            <a:endParaRPr lang="zh-CN" altLang="en-US"/>
          </a:p>
          <a:p>
            <a:r>
              <a:rPr lang="en-US" altLang="zh-CN"/>
              <a:t>2. </a:t>
            </a:r>
            <a:r>
              <a:rPr lang="zh-CN" altLang="en-US"/>
              <a:t>农村医院经常面临人手不足或资金短缺的问题，导致医疗服务质量差、资源分布不均。许多农村地区缺乏合格的医疗人员和先进的设备，严重影响了这些地区的医疗效率。</a:t>
            </a:r>
            <a:endParaRPr lang="zh-CN" altLang="en-US"/>
          </a:p>
          <a:p>
            <a:endParaRPr lang="zh-CN" altLang="en-US"/>
          </a:p>
          <a:p>
            <a:r>
              <a:rPr lang="en-US" altLang="zh-CN"/>
              <a:t>3. </a:t>
            </a:r>
            <a:r>
              <a:rPr lang="zh-CN" altLang="en-US"/>
              <a:t>医疗部门之间的数据整合不充分，导致患者管理效率低下。由于信息重复录入和不一致的医疗记录，容易出现医疗错误，进而影响治疗效果。</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在这一部分，我将向大家介绍 LifePulse 的四个核心功能，分别是血液检测、健康报告、日常健康指标追踪以及健康沟通平台。</a:t>
            </a:r>
            <a:endParaRPr lang="zh-CN" altLang="en-US"/>
          </a:p>
          <a:p>
            <a:endParaRPr lang="en-US" altLang="zh-CN"/>
          </a:p>
          <a:p>
            <a:r>
              <a:rPr lang="en-US" altLang="zh-CN"/>
              <a:t>首先，LifePulse 使用 Yolov5+Lora 模型，实现了高度准确且快速的血液诊断。这项功能允许用户在家中进行血液检测，并能在短时间内获得结果。这不仅方便了那些行动不便或时间紧张的人群，还能帮助他们减少前往医院的频率，从而节省时间和精力。</a:t>
            </a:r>
            <a:endParaRPr lang="en-US" altLang="zh-CN"/>
          </a:p>
          <a:p>
            <a:r>
              <a:rPr lang="en-US" altLang="zh-CN"/>
              <a:t>接下来是健康报告功能。LifePulse 通过专家系统，将用户的检测数据和医疗历史进行整合，自动识别潜在的健康问题，并提供初步评估。</a:t>
            </a:r>
            <a:endParaRPr lang="en-US" altLang="zh-CN"/>
          </a:p>
          <a:p>
            <a:r>
              <a:rPr lang="en-US" altLang="zh-CN"/>
              <a:t>第三个功能是日常健康指标追踪。LifePulse 可以帮助用户监测诸如血压、体重等日常健康指标。</a:t>
            </a:r>
            <a:r>
              <a:rPr lang="zh-CN" altLang="en-US"/>
              <a:t>我们会提供一个页面展示这些数据指标，帮助</a:t>
            </a:r>
            <a:r>
              <a:rPr lang="en-US" altLang="zh-CN"/>
              <a:t>用户更好地了解自己的健康状态，并在必要时采取措施进行调整。</a:t>
            </a:r>
            <a:endParaRPr lang="en-US" altLang="zh-CN"/>
          </a:p>
          <a:p>
            <a:r>
              <a:rPr lang="en-US" altLang="zh-CN"/>
              <a:t>最后，LifePulse 提供了一个健康沟通平台，使用户能够与医疗专业人员联系，获得建议和支持。这一平台为用户提供了一个及时沟通的渠道，尤其在他们有健康疑问或需要进一步诊疗时，能够获得专业的指导。这不仅让用户感到更为安心，还可以促进医生和患者之间的有效互动。</a:t>
            </a:r>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首先我们会对我们</a:t>
            </a:r>
            <a:r>
              <a:rPr lang="en-US" altLang="zh-CN"/>
              <a:t>APP</a:t>
            </a:r>
            <a:r>
              <a:rPr lang="zh-CN" altLang="en-US"/>
              <a:t>的外部环境进行分析，在这里我们运用</a:t>
            </a:r>
            <a:r>
              <a:rPr lang="en-US" altLang="zh-CN"/>
              <a:t>PEST</a:t>
            </a:r>
            <a:r>
              <a:rPr lang="zh-CN" altLang="en-US"/>
              <a:t>模型，分别是政策，经济，社会和技术四个层面来进行</a:t>
            </a:r>
            <a:r>
              <a:rPr lang="zh-CN" altLang="en-US"/>
              <a:t>分析。</a:t>
            </a:r>
            <a:endParaRPr lang="zh-CN" altLang="en-US"/>
          </a:p>
          <a:p>
            <a:r>
              <a:rPr lang="zh-CN" altLang="en-US"/>
              <a:t>政策层面：国家"十四五"规划明确强调了加强健康服务，推动远程监测和智慧医疗服务的发展，支持个人健康的实时监测和评估。这些政策提供了一个有利的市场环境，推动智能医疗产品的发展。</a:t>
            </a:r>
            <a:endParaRPr lang="zh-CN" altLang="en-US"/>
          </a:p>
          <a:p>
            <a:r>
              <a:rPr lang="zh-CN" altLang="en-US"/>
              <a:t>经济层面：传统的血液检测方法依赖人工计算和操作，导致检测结果的周转时间较长（通常1-2小时），并且存在潜在的人为错误。这种低效率不仅影响了患者的体验，还延误了治疗。</a:t>
            </a:r>
            <a:endParaRPr lang="zh-CN" altLang="en-US"/>
          </a:p>
          <a:p>
            <a:r>
              <a:rPr lang="zh-CN" altLang="en-US"/>
              <a:t>社会层面：随着社会节奏逐渐加快，消费者对医疗的便利性越来越追求，远程医疗和数字健康</a:t>
            </a:r>
            <a:r>
              <a:rPr lang="zh-CN" altLang="en-US"/>
              <a:t>应运而生。</a:t>
            </a:r>
            <a:endParaRPr lang="zh-CN" altLang="en-US"/>
          </a:p>
          <a:p>
            <a:r>
              <a:rPr lang="zh-CN" altLang="en-US"/>
              <a:t>技术</a:t>
            </a:r>
            <a:r>
              <a:rPr lang="zh-CN" altLang="en-US"/>
              <a:t>层面：当前的图像识别算法在血液检测中的精确度仍然不足，导致测试结果的可靠性较低，依然需要人工验证。</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我们这个</a:t>
            </a:r>
            <a:r>
              <a:rPr lang="en-US" altLang="zh-CN"/>
              <a:t>APP</a:t>
            </a:r>
            <a:r>
              <a:rPr lang="zh-CN" altLang="en-US"/>
              <a:t>的目标群体不仅仅是对血液检测有需求的普通个体，还有同样追求检测效率提升的</a:t>
            </a:r>
            <a:r>
              <a:rPr lang="zh-CN" altLang="en-US"/>
              <a:t>医疗机构。</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那么我们这款软件的市场竞争力如何呢？我们先从市场找到几款与我们的</a:t>
            </a:r>
            <a:r>
              <a:rPr lang="en-US" altLang="zh-CN"/>
              <a:t>APP</a:t>
            </a:r>
            <a:r>
              <a:rPr lang="zh-CN" altLang="en-US"/>
              <a:t>功能有相似之处的</a:t>
            </a:r>
            <a:r>
              <a:rPr lang="en-US" altLang="zh-CN"/>
              <a:t>APP</a:t>
            </a:r>
            <a:r>
              <a:rPr lang="zh-CN" altLang="en-US"/>
              <a:t>，分别是专注于行为改变的减肥和健康管理应用，通过心理辅导帮助用户改善生活方式的</a:t>
            </a:r>
            <a:r>
              <a:rPr lang="en-US" altLang="zh-CN"/>
              <a:t>NOOM</a:t>
            </a:r>
            <a:r>
              <a:rPr lang="zh-CN" altLang="en-US"/>
              <a:t>，利用</a:t>
            </a:r>
            <a:r>
              <a:rPr lang="en-US" altLang="zh-CN"/>
              <a:t>AI</a:t>
            </a:r>
            <a:r>
              <a:rPr lang="zh-CN" altLang="en-US"/>
              <a:t>技术帮助用户自我监控的</a:t>
            </a:r>
            <a:r>
              <a:rPr lang="en-US" altLang="zh-CN"/>
              <a:t>BUOY</a:t>
            </a:r>
            <a:r>
              <a:rPr lang="zh-CN" altLang="en-US"/>
              <a:t>和</a:t>
            </a:r>
            <a:r>
              <a:rPr lang="en-US" altLang="zh-CN"/>
              <a:t>Sensely</a:t>
            </a:r>
            <a:r>
              <a:rPr lang="zh-CN" altLang="en-US"/>
              <a:t>，还有提供全面的运动和健康数据跟踪，帮助用户进行日常健康管理的华为运动</a:t>
            </a:r>
            <a:r>
              <a:rPr lang="zh-CN" altLang="en-US"/>
              <a:t>健康。</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对比起上述的四款软件，我们这款</a:t>
            </a:r>
            <a:r>
              <a:rPr lang="en-US" altLang="zh-CN"/>
              <a:t>APP</a:t>
            </a:r>
            <a:r>
              <a:rPr lang="zh-CN" altLang="en-US"/>
              <a:t>融合了他们的长处，并拓展了一些他们没有的功能。我们的</a:t>
            </a:r>
            <a:r>
              <a:rPr lang="en-US" altLang="zh-CN"/>
              <a:t>app</a:t>
            </a:r>
            <a:r>
              <a:rPr lang="zh-CN" altLang="en-US"/>
              <a:t>专注于血液检测，并致力于为普通用户提供居家检测的便捷性，最后还会给用户与专业机构沟通的窗口，极大减少了用户自我健康检测的</a:t>
            </a:r>
            <a:r>
              <a:rPr lang="zh-CN" altLang="en-US"/>
              <a:t>盲目。</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D669989D-4831-4E99-B76E-9A53CB0F3A8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D669989D-4831-4E99-B76E-9A53CB0F3A8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
        <p:nvSpPr>
          <p:cNvPr id="3" name="TextBox 2"/>
          <p:cNvSpPr txBox="1"/>
          <p:nvPr userDrawn="1"/>
        </p:nvSpPr>
        <p:spPr>
          <a:xfrm>
            <a:off x="455448" y="1051548"/>
            <a:ext cx="2939704" cy="645160"/>
          </a:xfrm>
          <a:prstGeom prst="rect">
            <a:avLst/>
          </a:prstGeom>
          <a:noFill/>
        </p:spPr>
        <p:txBody>
          <a:bodyPr wrap="square" rtlCol="0">
            <a:spAutoFit/>
          </a:bodyPr>
          <a:lstStyle/>
          <a:p>
            <a:pPr algn="l"/>
            <a:r>
              <a:rPr lang="en-US" sz="3600" dirty="0">
                <a:solidFill>
                  <a:schemeClr val="tx1"/>
                </a:solidFill>
              </a:rPr>
              <a:t>Thank you.</a:t>
            </a:r>
            <a:endParaRPr lang="en-US" sz="3600"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extLst>
              <a:ext uri="{28A0092B-C50C-407E-A947-70E740481C1C}">
                <a14:useLocalDpi xmlns:a14="http://schemas.microsoft.com/office/drawing/2010/main" val="0"/>
              </a:ext>
            </a:extLst>
          </a:blip>
          <a:srcRect l="16576" t="16576"/>
          <a:stretch>
            <a:fillRect/>
          </a:stretch>
        </p:blipFill>
        <p:spPr>
          <a:xfrm>
            <a:off x="0" y="0"/>
            <a:ext cx="9143999"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extLst>
              <a:ext uri="{28A0092B-C50C-407E-A947-70E740481C1C}">
                <a14:useLocalDpi xmlns:a14="http://schemas.microsoft.com/office/drawing/2010/main" val="0"/>
              </a:ext>
            </a:extLst>
          </a:blip>
          <a:srcRect l="16576" t="16576"/>
          <a:stretch>
            <a:fillRect/>
          </a:stretch>
        </p:blipFill>
        <p:spPr>
          <a:xfrm>
            <a:off x="0" y="0"/>
            <a:ext cx="9143999" cy="5143500"/>
          </a:xfrm>
          <a:prstGeom prst="rect">
            <a:avLst/>
          </a:prstGeom>
        </p:spPr>
      </p:pic>
      <p:sp>
        <p:nvSpPr>
          <p:cNvPr id="3" name="Picture Placeholder 7"/>
          <p:cNvSpPr>
            <a:spLocks noGrp="1"/>
          </p:cNvSpPr>
          <p:nvPr>
            <p:ph type="pic" sz="quarter" idx="14"/>
          </p:nvPr>
        </p:nvSpPr>
        <p:spPr>
          <a:xfrm>
            <a:off x="187569" y="1125642"/>
            <a:ext cx="2797908" cy="15702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4" name="矩形 3"/>
          <p:cNvSpPr/>
          <p:nvPr userDrawn="1"/>
        </p:nvSpPr>
        <p:spPr>
          <a:xfrm>
            <a:off x="187569" y="2837586"/>
            <a:ext cx="2797908" cy="157029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icture Placeholder 7"/>
          <p:cNvSpPr>
            <a:spLocks noGrp="1"/>
          </p:cNvSpPr>
          <p:nvPr>
            <p:ph type="pic" sz="quarter" idx="15"/>
          </p:nvPr>
        </p:nvSpPr>
        <p:spPr>
          <a:xfrm>
            <a:off x="3173045" y="1125642"/>
            <a:ext cx="2797908" cy="15702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7" name="矩形 6"/>
          <p:cNvSpPr/>
          <p:nvPr userDrawn="1"/>
        </p:nvSpPr>
        <p:spPr>
          <a:xfrm>
            <a:off x="3173045" y="2837586"/>
            <a:ext cx="2797908" cy="157029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Picture Placeholder 7"/>
          <p:cNvSpPr>
            <a:spLocks noGrp="1"/>
          </p:cNvSpPr>
          <p:nvPr>
            <p:ph type="pic" sz="quarter" idx="16"/>
          </p:nvPr>
        </p:nvSpPr>
        <p:spPr>
          <a:xfrm>
            <a:off x="6158523" y="1125642"/>
            <a:ext cx="2797908" cy="15702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9" name="矩形 8"/>
          <p:cNvSpPr/>
          <p:nvPr userDrawn="1"/>
        </p:nvSpPr>
        <p:spPr>
          <a:xfrm>
            <a:off x="6158523" y="2837586"/>
            <a:ext cx="2797908" cy="157029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extLst>
              <a:ext uri="{28A0092B-C50C-407E-A947-70E740481C1C}">
                <a14:useLocalDpi xmlns:a14="http://schemas.microsoft.com/office/drawing/2010/main" val="0"/>
              </a:ext>
            </a:extLst>
          </a:blip>
          <a:srcRect l="16576" t="16576"/>
          <a:stretch>
            <a:fillRect/>
          </a:stretch>
        </p:blipFill>
        <p:spPr>
          <a:xfrm>
            <a:off x="0" y="0"/>
            <a:ext cx="9143999" cy="5143500"/>
          </a:xfrm>
          <a:prstGeom prst="rect">
            <a:avLst/>
          </a:prstGeom>
        </p:spPr>
      </p:pic>
      <p:sp>
        <p:nvSpPr>
          <p:cNvPr id="3" name="Picture Placeholder 7"/>
          <p:cNvSpPr>
            <a:spLocks noGrp="1"/>
          </p:cNvSpPr>
          <p:nvPr>
            <p:ph type="pic" sz="quarter" idx="14"/>
          </p:nvPr>
        </p:nvSpPr>
        <p:spPr>
          <a:xfrm>
            <a:off x="0" y="1125642"/>
            <a:ext cx="4575641" cy="18875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2" name="矩形 1"/>
          <p:cNvSpPr/>
          <p:nvPr userDrawn="1"/>
        </p:nvSpPr>
        <p:spPr>
          <a:xfrm>
            <a:off x="4575641" y="1125642"/>
            <a:ext cx="4571999" cy="188752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extLst>
              <a:ext uri="{28A0092B-C50C-407E-A947-70E740481C1C}">
                <a14:useLocalDpi xmlns:a14="http://schemas.microsoft.com/office/drawing/2010/main" val="0"/>
              </a:ext>
            </a:extLst>
          </a:blip>
          <a:srcRect l="16576" t="16576"/>
          <a:stretch>
            <a:fillRect/>
          </a:stretch>
        </p:blipFill>
        <p:spPr>
          <a:xfrm>
            <a:off x="0" y="0"/>
            <a:ext cx="9143999" cy="5143500"/>
          </a:xfrm>
          <a:prstGeom prst="rect">
            <a:avLst/>
          </a:prstGeom>
        </p:spPr>
      </p:pic>
      <p:sp>
        <p:nvSpPr>
          <p:cNvPr id="3" name="Picture Placeholder 7"/>
          <p:cNvSpPr>
            <a:spLocks noGrp="1"/>
          </p:cNvSpPr>
          <p:nvPr>
            <p:ph type="pic" sz="quarter" idx="14"/>
          </p:nvPr>
        </p:nvSpPr>
        <p:spPr>
          <a:xfrm>
            <a:off x="0" y="1125642"/>
            <a:ext cx="9143999" cy="18875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9144000"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69989D-4831-4E99-B76E-9A53CB0F3A88}"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E3F9CDB-1F21-4789-A81E-8FEA25CE194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D669989D-4831-4E99-B76E-9A53CB0F3A88}"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D669989D-4831-4E99-B76E-9A53CB0F3A88}"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669989D-4831-4E99-B76E-9A53CB0F3A88}"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E3F9CDB-1F21-4789-A81E-8FEA25CE194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svg"/><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tags" Target="../tags/tag6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62.xml"/><Relationship Id="rId1" Type="http://schemas.openxmlformats.org/officeDocument/2006/relationships/tags" Target="../tags/tag61.xml"/></Relationships>
</file>

<file path=ppt/slides/_rels/slide12.xml.rels><?xml version="1.0" encoding="UTF-8" standalone="yes"?>
<Relationships xmlns="http://schemas.openxmlformats.org/package/2006/relationships"><Relationship Id="rId9" Type="http://schemas.openxmlformats.org/officeDocument/2006/relationships/tags" Target="../tags/tag71.xml"/><Relationship Id="rId8" Type="http://schemas.openxmlformats.org/officeDocument/2006/relationships/tags" Target="../tags/tag70.xml"/><Relationship Id="rId7" Type="http://schemas.openxmlformats.org/officeDocument/2006/relationships/tags" Target="../tags/tag69.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3" Type="http://schemas.openxmlformats.org/officeDocument/2006/relationships/notesSlide" Target="../notesSlides/notesSlide10.xml"/><Relationship Id="rId12" Type="http://schemas.openxmlformats.org/officeDocument/2006/relationships/slideLayout" Target="../slideLayouts/slideLayout2.xml"/><Relationship Id="rId11" Type="http://schemas.openxmlformats.org/officeDocument/2006/relationships/tags" Target="../tags/tag73.xml"/><Relationship Id="rId10" Type="http://schemas.openxmlformats.org/officeDocument/2006/relationships/tags" Target="../tags/tag72.xml"/><Relationship Id="rId1" Type="http://schemas.openxmlformats.org/officeDocument/2006/relationships/tags" Target="../tags/tag63.xml"/></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2.xml"/><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tags" Target="../tags/tag77.xml"/><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87.xml"/><Relationship Id="rId7" Type="http://schemas.openxmlformats.org/officeDocument/2006/relationships/tags" Target="../tags/tag86.xml"/><Relationship Id="rId6" Type="http://schemas.openxmlformats.org/officeDocument/2006/relationships/tags" Target="../tags/tag85.xml"/><Relationship Id="rId5" Type="http://schemas.openxmlformats.org/officeDocument/2006/relationships/tags" Target="../tags/tag84.xml"/><Relationship Id="rId4" Type="http://schemas.openxmlformats.org/officeDocument/2006/relationships/tags" Target="../tags/tag83.xml"/><Relationship Id="rId3" Type="http://schemas.openxmlformats.org/officeDocument/2006/relationships/tags" Target="../tags/tag82.xml"/><Relationship Id="rId2" Type="http://schemas.openxmlformats.org/officeDocument/2006/relationships/tags" Target="../tags/tag81.xml"/><Relationship Id="rId10" Type="http://schemas.openxmlformats.org/officeDocument/2006/relationships/notesSlide" Target="../notesSlides/notesSlide12.xml"/><Relationship Id="rId1" Type="http://schemas.openxmlformats.org/officeDocument/2006/relationships/tags" Target="../tags/tag80.xml"/></Relationships>
</file>

<file path=ppt/slides/_rels/slide15.xml.rels><?xml version="1.0" encoding="UTF-8" standalone="yes"?>
<Relationships xmlns="http://schemas.openxmlformats.org/package/2006/relationships"><Relationship Id="rId9" Type="http://schemas.openxmlformats.org/officeDocument/2006/relationships/tags" Target="../tags/tag96.xml"/><Relationship Id="rId8" Type="http://schemas.openxmlformats.org/officeDocument/2006/relationships/tags" Target="../tags/tag95.xml"/><Relationship Id="rId7" Type="http://schemas.openxmlformats.org/officeDocument/2006/relationships/tags" Target="../tags/tag94.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tags" Target="../tags/tag90.xml"/><Relationship Id="rId2" Type="http://schemas.openxmlformats.org/officeDocument/2006/relationships/tags" Target="../tags/tag89.xml"/><Relationship Id="rId12" Type="http://schemas.openxmlformats.org/officeDocument/2006/relationships/notesSlide" Target="../notesSlides/notesSlide13.xml"/><Relationship Id="rId11" Type="http://schemas.openxmlformats.org/officeDocument/2006/relationships/slideLayout" Target="../slideLayouts/slideLayout2.xml"/><Relationship Id="rId10" Type="http://schemas.openxmlformats.org/officeDocument/2006/relationships/tags" Target="../tags/tag97.xml"/><Relationship Id="rId1" Type="http://schemas.openxmlformats.org/officeDocument/2006/relationships/tags" Target="../tags/tag88.xml"/></Relationships>
</file>

<file path=ppt/slides/_rels/slide16.xml.rels><?xml version="1.0" encoding="UTF-8" standalone="yes"?>
<Relationships xmlns="http://schemas.openxmlformats.org/package/2006/relationships"><Relationship Id="rId9" Type="http://schemas.openxmlformats.org/officeDocument/2006/relationships/tags" Target="../tags/tag106.xml"/><Relationship Id="rId8" Type="http://schemas.openxmlformats.org/officeDocument/2006/relationships/tags" Target="../tags/tag105.xml"/><Relationship Id="rId7" Type="http://schemas.openxmlformats.org/officeDocument/2006/relationships/tags" Target="../tags/tag104.x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 Id="rId3" Type="http://schemas.openxmlformats.org/officeDocument/2006/relationships/tags" Target="../tags/tag100.xml"/><Relationship Id="rId2" Type="http://schemas.openxmlformats.org/officeDocument/2006/relationships/tags" Target="../tags/tag99.xml"/><Relationship Id="rId14" Type="http://schemas.openxmlformats.org/officeDocument/2006/relationships/notesSlide" Target="../notesSlides/notesSlide14.xml"/><Relationship Id="rId13" Type="http://schemas.openxmlformats.org/officeDocument/2006/relationships/slideLayout" Target="../slideLayouts/slideLayout2.xml"/><Relationship Id="rId12" Type="http://schemas.openxmlformats.org/officeDocument/2006/relationships/tags" Target="../tags/tag109.xml"/><Relationship Id="rId11" Type="http://schemas.openxmlformats.org/officeDocument/2006/relationships/tags" Target="../tags/tag108.xml"/><Relationship Id="rId10" Type="http://schemas.openxmlformats.org/officeDocument/2006/relationships/tags" Target="../tags/tag107.xml"/><Relationship Id="rId1" Type="http://schemas.openxmlformats.org/officeDocument/2006/relationships/tags" Target="../tags/tag98.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6.xml"/><Relationship Id="rId2" Type="http://schemas.openxmlformats.org/officeDocument/2006/relationships/tags" Target="../tags/tag111.xml"/><Relationship Id="rId1" Type="http://schemas.openxmlformats.org/officeDocument/2006/relationships/tags" Target="../tags/tag110.xml"/></Relationships>
</file>

<file path=ppt/slides/_rels/slide18.xml.rels><?xml version="1.0" encoding="UTF-8" standalone="yes"?>
<Relationships xmlns="http://schemas.openxmlformats.org/package/2006/relationships"><Relationship Id="rId9" Type="http://schemas.openxmlformats.org/officeDocument/2006/relationships/tags" Target="../tags/tag120.xml"/><Relationship Id="rId8" Type="http://schemas.openxmlformats.org/officeDocument/2006/relationships/tags" Target="../tags/tag119.xml"/><Relationship Id="rId7" Type="http://schemas.openxmlformats.org/officeDocument/2006/relationships/tags" Target="../tags/tag118.xml"/><Relationship Id="rId6" Type="http://schemas.openxmlformats.org/officeDocument/2006/relationships/tags" Target="../tags/tag117.xml"/><Relationship Id="rId5" Type="http://schemas.openxmlformats.org/officeDocument/2006/relationships/tags" Target="../tags/tag116.xml"/><Relationship Id="rId4" Type="http://schemas.openxmlformats.org/officeDocument/2006/relationships/tags" Target="../tags/tag115.xml"/><Relationship Id="rId3" Type="http://schemas.openxmlformats.org/officeDocument/2006/relationships/tags" Target="../tags/tag114.xml"/><Relationship Id="rId2" Type="http://schemas.openxmlformats.org/officeDocument/2006/relationships/tags" Target="../tags/tag113.xml"/><Relationship Id="rId15" Type="http://schemas.openxmlformats.org/officeDocument/2006/relationships/notesSlide" Target="../notesSlides/notesSlide16.xml"/><Relationship Id="rId14" Type="http://schemas.openxmlformats.org/officeDocument/2006/relationships/slideLayout" Target="../slideLayouts/slideLayout2.xml"/><Relationship Id="rId13" Type="http://schemas.openxmlformats.org/officeDocument/2006/relationships/image" Target="../media/image22.jpeg"/><Relationship Id="rId12" Type="http://schemas.openxmlformats.org/officeDocument/2006/relationships/tags" Target="../tags/tag123.xml"/><Relationship Id="rId11" Type="http://schemas.openxmlformats.org/officeDocument/2006/relationships/tags" Target="../tags/tag122.xml"/><Relationship Id="rId10" Type="http://schemas.openxmlformats.org/officeDocument/2006/relationships/tags" Target="../tags/tag121.xml"/><Relationship Id="rId1" Type="http://schemas.openxmlformats.org/officeDocument/2006/relationships/tags" Target="../tags/tag112.xml"/></Relationships>
</file>

<file path=ppt/slides/_rels/slide19.xml.rels><?xml version="1.0" encoding="UTF-8" standalone="yes"?>
<Relationships xmlns="http://schemas.openxmlformats.org/package/2006/relationships"><Relationship Id="rId9" Type="http://schemas.openxmlformats.org/officeDocument/2006/relationships/tags" Target="../tags/tag131.xml"/><Relationship Id="rId8" Type="http://schemas.openxmlformats.org/officeDocument/2006/relationships/tags" Target="../tags/tag130.xml"/><Relationship Id="rId7" Type="http://schemas.openxmlformats.org/officeDocument/2006/relationships/tags" Target="../tags/tag129.xml"/><Relationship Id="rId6" Type="http://schemas.openxmlformats.org/officeDocument/2006/relationships/tags" Target="../tags/tag128.xml"/><Relationship Id="rId5" Type="http://schemas.openxmlformats.org/officeDocument/2006/relationships/tags" Target="../tags/tag127.xml"/><Relationship Id="rId4" Type="http://schemas.openxmlformats.org/officeDocument/2006/relationships/tags" Target="../tags/tag126.xml"/><Relationship Id="rId3" Type="http://schemas.openxmlformats.org/officeDocument/2006/relationships/tags" Target="../tags/tag125.xml"/><Relationship Id="rId22" Type="http://schemas.openxmlformats.org/officeDocument/2006/relationships/notesSlide" Target="../notesSlides/notesSlide17.xml"/><Relationship Id="rId21" Type="http://schemas.openxmlformats.org/officeDocument/2006/relationships/slideLayout" Target="../slideLayouts/slideLayout5.xml"/><Relationship Id="rId20" Type="http://schemas.openxmlformats.org/officeDocument/2006/relationships/tags" Target="../tags/tag142.xml"/><Relationship Id="rId2" Type="http://schemas.openxmlformats.org/officeDocument/2006/relationships/image" Target="../media/image23.jpeg"/><Relationship Id="rId19" Type="http://schemas.openxmlformats.org/officeDocument/2006/relationships/tags" Target="../tags/tag141.xml"/><Relationship Id="rId18" Type="http://schemas.openxmlformats.org/officeDocument/2006/relationships/tags" Target="../tags/tag140.xml"/><Relationship Id="rId17" Type="http://schemas.openxmlformats.org/officeDocument/2006/relationships/tags" Target="../tags/tag139.xml"/><Relationship Id="rId16" Type="http://schemas.openxmlformats.org/officeDocument/2006/relationships/tags" Target="../tags/tag138.xml"/><Relationship Id="rId15" Type="http://schemas.openxmlformats.org/officeDocument/2006/relationships/tags" Target="../tags/tag137.xml"/><Relationship Id="rId14" Type="http://schemas.openxmlformats.org/officeDocument/2006/relationships/tags" Target="../tags/tag136.xml"/><Relationship Id="rId13" Type="http://schemas.openxmlformats.org/officeDocument/2006/relationships/tags" Target="../tags/tag135.xml"/><Relationship Id="rId12" Type="http://schemas.openxmlformats.org/officeDocument/2006/relationships/tags" Target="../tags/tag134.xml"/><Relationship Id="rId11" Type="http://schemas.openxmlformats.org/officeDocument/2006/relationships/tags" Target="../tags/tag133.xml"/><Relationship Id="rId10" Type="http://schemas.openxmlformats.org/officeDocument/2006/relationships/tags" Target="../tags/tag132.xml"/><Relationship Id="rId1" Type="http://schemas.openxmlformats.org/officeDocument/2006/relationships/tags" Target="../tags/tag124.xml"/></Relationships>
</file>

<file path=ppt/slides/_rels/slide2.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2" Type="http://schemas.openxmlformats.org/officeDocument/2006/relationships/slideLayout" Target="../slideLayouts/slideLayout6.xml"/><Relationship Id="rId21" Type="http://schemas.openxmlformats.org/officeDocument/2006/relationships/tags" Target="../tags/tag22.xml"/><Relationship Id="rId20" Type="http://schemas.openxmlformats.org/officeDocument/2006/relationships/tags" Target="../tags/tag21.xml"/><Relationship Id="rId2" Type="http://schemas.openxmlformats.org/officeDocument/2006/relationships/tags" Target="../tags/tag3.xml"/><Relationship Id="rId19" Type="http://schemas.openxmlformats.org/officeDocument/2006/relationships/tags" Target="../tags/tag20.xml"/><Relationship Id="rId18" Type="http://schemas.openxmlformats.org/officeDocument/2006/relationships/tags" Target="../tags/tag19.xml"/><Relationship Id="rId17" Type="http://schemas.openxmlformats.org/officeDocument/2006/relationships/tags" Target="../tags/tag18.xml"/><Relationship Id="rId16" Type="http://schemas.openxmlformats.org/officeDocument/2006/relationships/tags" Target="../tags/tag17.xml"/><Relationship Id="rId15" Type="http://schemas.openxmlformats.org/officeDocument/2006/relationships/tags" Target="../tags/tag16.xml"/><Relationship Id="rId14" Type="http://schemas.openxmlformats.org/officeDocument/2006/relationships/tags" Target="../tags/tag15.xml"/><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9" Type="http://schemas.openxmlformats.org/officeDocument/2006/relationships/image" Target="../media/image28.jpeg"/><Relationship Id="rId8" Type="http://schemas.openxmlformats.org/officeDocument/2006/relationships/tags" Target="../tags/tag146.xml"/><Relationship Id="rId7" Type="http://schemas.openxmlformats.org/officeDocument/2006/relationships/tags" Target="../tags/tag145.xml"/><Relationship Id="rId6" Type="http://schemas.openxmlformats.org/officeDocument/2006/relationships/tags" Target="../tags/tag144.xml"/><Relationship Id="rId5" Type="http://schemas.openxmlformats.org/officeDocument/2006/relationships/tags" Target="../tags/tag143.xml"/><Relationship Id="rId4" Type="http://schemas.openxmlformats.org/officeDocument/2006/relationships/image" Target="../media/image27.svg"/><Relationship Id="rId3" Type="http://schemas.openxmlformats.org/officeDocument/2006/relationships/image" Target="../media/image26.png"/><Relationship Id="rId2" Type="http://schemas.openxmlformats.org/officeDocument/2006/relationships/image" Target="../media/image25.svg"/><Relationship Id="rId11" Type="http://schemas.openxmlformats.org/officeDocument/2006/relationships/notesSlide" Target="../notesSlides/notesSlide18.xml"/><Relationship Id="rId10" Type="http://schemas.openxmlformats.org/officeDocument/2006/relationships/slideLayout" Target="../slideLayouts/slideLayout1.xml"/><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xml"/><Relationship Id="rId2" Type="http://schemas.openxmlformats.org/officeDocument/2006/relationships/tags" Target="../tags/tag148.xml"/><Relationship Id="rId1" Type="http://schemas.openxmlformats.org/officeDocument/2006/relationships/tags" Target="../tags/tag147.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6.xml"/><Relationship Id="rId3" Type="http://schemas.openxmlformats.org/officeDocument/2006/relationships/image" Target="../media/image3.png"/><Relationship Id="rId2" Type="http://schemas.openxmlformats.org/officeDocument/2006/relationships/tags" Target="../tags/tag24.xml"/><Relationship Id="rId1" Type="http://schemas.openxmlformats.org/officeDocument/2006/relationships/tags" Target="../tags/tag23.xml"/></Relationships>
</file>

<file path=ppt/slides/_rels/slide4.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image" Target="../media/image7.svg"/><Relationship Id="rId7" Type="http://schemas.openxmlformats.org/officeDocument/2006/relationships/image" Target="../media/image6.png"/><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tags" Target="../tags/tag26.xml"/><Relationship Id="rId16" Type="http://schemas.openxmlformats.org/officeDocument/2006/relationships/notesSlide" Target="../notesSlides/notesSlide3.xml"/><Relationship Id="rId15" Type="http://schemas.openxmlformats.org/officeDocument/2006/relationships/slideLayout" Target="../slideLayouts/slideLayout6.xml"/><Relationship Id="rId14" Type="http://schemas.openxmlformats.org/officeDocument/2006/relationships/image" Target="../media/image10.png"/><Relationship Id="rId13" Type="http://schemas.openxmlformats.org/officeDocument/2006/relationships/tags" Target="../tags/tag31.xml"/><Relationship Id="rId12" Type="http://schemas.openxmlformats.org/officeDocument/2006/relationships/image" Target="../media/image9.svg"/><Relationship Id="rId11" Type="http://schemas.openxmlformats.org/officeDocument/2006/relationships/image" Target="../media/image8.png"/><Relationship Id="rId10" Type="http://schemas.openxmlformats.org/officeDocument/2006/relationships/tags" Target="../tags/tag30.xml"/><Relationship Id="rId1" Type="http://schemas.openxmlformats.org/officeDocument/2006/relationships/tags" Target="../tags/tag25.xml"/></Relationships>
</file>

<file path=ppt/slides/_rels/slide5.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tags" Target="../tags/tag34.xml"/><Relationship Id="rId29" Type="http://schemas.openxmlformats.org/officeDocument/2006/relationships/notesSlide" Target="../notesSlides/notesSlide4.xml"/><Relationship Id="rId28" Type="http://schemas.openxmlformats.org/officeDocument/2006/relationships/slideLayout" Target="../slideLayouts/slideLayout2.xml"/><Relationship Id="rId27" Type="http://schemas.openxmlformats.org/officeDocument/2006/relationships/image" Target="../media/image12.png"/><Relationship Id="rId26" Type="http://schemas.openxmlformats.org/officeDocument/2006/relationships/image" Target="../media/image11.png"/><Relationship Id="rId25" Type="http://schemas.openxmlformats.org/officeDocument/2006/relationships/tags" Target="../tags/tag56.xml"/><Relationship Id="rId24" Type="http://schemas.openxmlformats.org/officeDocument/2006/relationships/tags" Target="../tags/tag55.xml"/><Relationship Id="rId23" Type="http://schemas.openxmlformats.org/officeDocument/2006/relationships/tags" Target="../tags/tag54.xml"/><Relationship Id="rId22" Type="http://schemas.openxmlformats.org/officeDocument/2006/relationships/tags" Target="../tags/tag53.xml"/><Relationship Id="rId21" Type="http://schemas.openxmlformats.org/officeDocument/2006/relationships/tags" Target="../tags/tag52.xml"/><Relationship Id="rId20" Type="http://schemas.openxmlformats.org/officeDocument/2006/relationships/tags" Target="../tags/tag51.xml"/><Relationship Id="rId2" Type="http://schemas.openxmlformats.org/officeDocument/2006/relationships/tags" Target="../tags/tag33.xml"/><Relationship Id="rId19" Type="http://schemas.openxmlformats.org/officeDocument/2006/relationships/tags" Target="../tags/tag50.xml"/><Relationship Id="rId18" Type="http://schemas.openxmlformats.org/officeDocument/2006/relationships/tags" Target="../tags/tag49.xml"/><Relationship Id="rId17" Type="http://schemas.openxmlformats.org/officeDocument/2006/relationships/tags" Target="../tags/tag48.xml"/><Relationship Id="rId16" Type="http://schemas.openxmlformats.org/officeDocument/2006/relationships/tags" Target="../tags/tag47.xml"/><Relationship Id="rId15" Type="http://schemas.openxmlformats.org/officeDocument/2006/relationships/tags" Target="../tags/tag46.xml"/><Relationship Id="rId14" Type="http://schemas.openxmlformats.org/officeDocument/2006/relationships/tags" Target="../tags/tag45.xml"/><Relationship Id="rId13" Type="http://schemas.openxmlformats.org/officeDocument/2006/relationships/tags" Target="../tags/tag44.xml"/><Relationship Id="rId12" Type="http://schemas.openxmlformats.org/officeDocument/2006/relationships/tags" Target="../tags/tag43.xml"/><Relationship Id="rId11" Type="http://schemas.openxmlformats.org/officeDocument/2006/relationships/tags" Target="../tags/tag42.xml"/><Relationship Id="rId10" Type="http://schemas.openxmlformats.org/officeDocument/2006/relationships/tags" Target="../tags/tag41.xml"/><Relationship Id="rId1" Type="http://schemas.openxmlformats.org/officeDocument/2006/relationships/tags" Target="../tags/tag32.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6.xml"/><Relationship Id="rId2" Type="http://schemas.openxmlformats.org/officeDocument/2006/relationships/tags" Target="../tags/tag58.xml"/><Relationship Id="rId1" Type="http://schemas.openxmlformats.org/officeDocument/2006/relationships/tags" Target="../tags/tag5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tags" Target="../tags/tag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PA_矩形 8"/>
          <p:cNvSpPr/>
          <p:nvPr>
            <p:custDataLst>
              <p:tags r:id="rId1"/>
            </p:custDataLst>
          </p:nvPr>
        </p:nvSpPr>
        <p:spPr>
          <a:xfrm>
            <a:off x="4444116" y="858404"/>
            <a:ext cx="4386135" cy="1599565"/>
          </a:xfrm>
          <a:prstGeom prst="rect">
            <a:avLst/>
          </a:prstGeom>
        </p:spPr>
        <p:txBody>
          <a:bodyPr wrap="square">
            <a:spAutoFit/>
          </a:bodyPr>
          <a:lstStyle/>
          <a:p>
            <a:pPr lvl="0" algn="r" defTabSz="685800">
              <a:defRPr/>
            </a:pPr>
            <a:r>
              <a:rPr lang="en-US" altLang="zh-CN" sz="4400" b="1" kern="0">
                <a:solidFill>
                  <a:srgbClr val="4D4D4D"/>
                </a:solidFill>
                <a:latin typeface="+mj-lt"/>
                <a:ea typeface="微软雅黑" panose="020B0503020204020204" charset="-122"/>
              </a:rPr>
              <a:t>Business P</a:t>
            </a:r>
            <a:r>
              <a:rPr lang="en-US" altLang="zh-CN" sz="4400" b="1" kern="0">
                <a:solidFill>
                  <a:srgbClr val="4D4D4D"/>
                </a:solidFill>
                <a:latin typeface="+mj-lt"/>
                <a:ea typeface="微软雅黑" panose="020B0503020204020204" charset="-122"/>
              </a:rPr>
              <a:t>lan</a:t>
            </a:r>
            <a:endParaRPr lang="en-US" altLang="zh-CN" sz="4400" b="1" kern="0">
              <a:solidFill>
                <a:srgbClr val="4D4D4D"/>
              </a:solidFill>
              <a:latin typeface="+mj-lt"/>
              <a:ea typeface="微软雅黑" panose="020B0503020204020204" charset="-122"/>
            </a:endParaRPr>
          </a:p>
          <a:p>
            <a:pPr lvl="0" algn="r" defTabSz="685800">
              <a:defRPr/>
            </a:pPr>
            <a:r>
              <a:rPr lang="en-US" altLang="zh-CN" sz="5400" b="1" kern="0">
                <a:solidFill>
                  <a:srgbClr val="4D4D4D"/>
                </a:solidFill>
                <a:latin typeface="Algerian" panose="04020705040A02060702" charset="0"/>
                <a:ea typeface="华文行楷" panose="02010800040101010101" charset="-122"/>
                <a:cs typeface="Algerian" panose="04020705040A02060702" charset="0"/>
              </a:rPr>
              <a:t>LifePulse</a:t>
            </a:r>
            <a:endParaRPr lang="en-US" altLang="zh-CN" sz="5400" b="1" kern="0">
              <a:solidFill>
                <a:srgbClr val="4D4D4D"/>
              </a:solidFill>
              <a:latin typeface="Algerian" panose="04020705040A02060702" charset="0"/>
              <a:ea typeface="华文行楷" panose="02010800040101010101" charset="-122"/>
              <a:cs typeface="Algerian" panose="04020705040A02060702" charset="0"/>
            </a:endParaRPr>
          </a:p>
        </p:txBody>
      </p:sp>
      <p:sp>
        <p:nvSpPr>
          <p:cNvPr id="3" name="文本框 2"/>
          <p:cNvSpPr txBox="1"/>
          <p:nvPr/>
        </p:nvSpPr>
        <p:spPr>
          <a:xfrm>
            <a:off x="5648325" y="2788920"/>
            <a:ext cx="3105785" cy="1383665"/>
          </a:xfrm>
          <a:prstGeom prst="rect">
            <a:avLst/>
          </a:prstGeom>
          <a:noFill/>
        </p:spPr>
        <p:txBody>
          <a:bodyPr wrap="square" rtlCol="0">
            <a:spAutoFit/>
          </a:bodyPr>
          <a:p>
            <a:r>
              <a:rPr lang="en-US" altLang="zh-CN" sz="2800">
                <a:latin typeface="MV Boli" panose="02000500030200090000" pitchFamily="2" charset="0"/>
                <a:cs typeface="MV Boli" panose="02000500030200090000" pitchFamily="2" charset="0"/>
              </a:rPr>
              <a:t>Group member: Chengxuan Li</a:t>
            </a:r>
            <a:endParaRPr lang="en-US" altLang="zh-CN" sz="2800">
              <a:latin typeface="MV Boli" panose="02000500030200090000" pitchFamily="2" charset="0"/>
              <a:cs typeface="MV Boli" panose="02000500030200090000" pitchFamily="2" charset="0"/>
            </a:endParaRPr>
          </a:p>
          <a:p>
            <a:r>
              <a:rPr lang="en-US" altLang="zh-CN" sz="2800">
                <a:latin typeface="MV Boli" panose="02000500030200090000" pitchFamily="2" charset="0"/>
                <a:cs typeface="MV Boli" panose="02000500030200090000" pitchFamily="2" charset="0"/>
              </a:rPr>
              <a:t>Ruixian Zhong</a:t>
            </a:r>
            <a:endParaRPr lang="en-US" altLang="zh-CN" sz="2800">
              <a:latin typeface="MV Boli" panose="02000500030200090000" pitchFamily="2" charset="0"/>
              <a:cs typeface="MV Boli" panose="02000500030200090000" pitchFamily="2" charset="0"/>
            </a:endParaRPr>
          </a:p>
        </p:txBody>
      </p:sp>
      <p:pic>
        <p:nvPicPr>
          <p:cNvPr id="4" name="https://docer-ks3.wpscdn.cn/picture/70056745/81734e74b5d5ae9a9e3de93793e52669_612.jpg" descr="医学检测,产科病房,起源,健康保健,药,病人,听诊器"/>
          <p:cNvPicPr>
            <a:picLocks noChangeAspect="1"/>
          </p:cNvPicPr>
          <p:nvPr/>
        </p:nvPicPr>
        <p:blipFill>
          <a:blip r:embed="rId2"/>
          <a:stretch>
            <a:fillRect/>
          </a:stretch>
        </p:blipFill>
        <p:spPr>
          <a:xfrm>
            <a:off x="111125" y="1016000"/>
            <a:ext cx="4935220" cy="32893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PA_矩形 8"/>
          <p:cNvSpPr/>
          <p:nvPr>
            <p:custDataLst>
              <p:tags r:id="rId1"/>
            </p:custDataLst>
          </p:nvPr>
        </p:nvSpPr>
        <p:spPr>
          <a:xfrm>
            <a:off x="2242185" y="147955"/>
            <a:ext cx="4613910" cy="521970"/>
          </a:xfrm>
          <a:prstGeom prst="rect">
            <a:avLst/>
          </a:prstGeom>
        </p:spPr>
        <p:txBody>
          <a:bodyPr wrap="square">
            <a:spAutoFit/>
          </a:bodyPr>
          <a:lstStyle/>
          <a:p>
            <a:pPr algn="ctr" defTabSz="685800"/>
            <a:r>
              <a:rPr lang="en-US" altLang="zh-CN" sz="2800" b="1" kern="0">
                <a:solidFill>
                  <a:srgbClr val="4D4D4D"/>
                </a:solidFill>
                <a:latin typeface="Microsoft YaHei UI" panose="020B0503020204020204" charset="-122"/>
                <a:ea typeface="Microsoft YaHei UI" panose="020B0503020204020204" charset="-122"/>
                <a:sym typeface="+mn-ea"/>
              </a:rPr>
              <a:t>Competitive Analysis</a:t>
            </a:r>
            <a:endParaRPr lang="en-US" altLang="zh-CN" sz="2800" b="1" kern="0">
              <a:solidFill>
                <a:srgbClr val="4D4D4D"/>
              </a:solidFill>
              <a:latin typeface="Microsoft YaHei UI" panose="020B0503020204020204" charset="-122"/>
              <a:ea typeface="Microsoft YaHei UI" panose="020B0503020204020204" charset="-122"/>
              <a:sym typeface="+mn-ea"/>
            </a:endParaRPr>
          </a:p>
        </p:txBody>
      </p:sp>
      <p:sp>
        <p:nvSpPr>
          <p:cNvPr id="21" name="Freeform 5"/>
          <p:cNvSpPr/>
          <p:nvPr/>
        </p:nvSpPr>
        <p:spPr bwMode="auto">
          <a:xfrm>
            <a:off x="3836063" y="1364587"/>
            <a:ext cx="1471873" cy="1709420"/>
          </a:xfrm>
          <a:custGeom>
            <a:avLst/>
            <a:gdLst>
              <a:gd name="T0" fmla="*/ 2590 w 2590"/>
              <a:gd name="T1" fmla="*/ 2254 h 3008"/>
              <a:gd name="T2" fmla="*/ 2590 w 2590"/>
              <a:gd name="T3" fmla="*/ 750 h 3008"/>
              <a:gd name="T4" fmla="*/ 1286 w 2590"/>
              <a:gd name="T5" fmla="*/ 0 h 3008"/>
              <a:gd name="T6" fmla="*/ 0 w 2590"/>
              <a:gd name="T7" fmla="*/ 760 h 3008"/>
              <a:gd name="T8" fmla="*/ 0 w 2590"/>
              <a:gd name="T9" fmla="*/ 2264 h 3008"/>
              <a:gd name="T10" fmla="*/ 1286 w 2590"/>
              <a:gd name="T11" fmla="*/ 3008 h 3008"/>
              <a:gd name="T12" fmla="*/ 2590 w 2590"/>
              <a:gd name="T13" fmla="*/ 2254 h 3008"/>
            </a:gdLst>
            <a:ahLst/>
            <a:cxnLst>
              <a:cxn ang="0">
                <a:pos x="T0" y="T1"/>
              </a:cxn>
              <a:cxn ang="0">
                <a:pos x="T2" y="T3"/>
              </a:cxn>
              <a:cxn ang="0">
                <a:pos x="T4" y="T5"/>
              </a:cxn>
              <a:cxn ang="0">
                <a:pos x="T6" y="T7"/>
              </a:cxn>
              <a:cxn ang="0">
                <a:pos x="T8" y="T9"/>
              </a:cxn>
              <a:cxn ang="0">
                <a:pos x="T10" y="T11"/>
              </a:cxn>
              <a:cxn ang="0">
                <a:pos x="T12" y="T13"/>
              </a:cxn>
            </a:cxnLst>
            <a:rect l="0" t="0" r="r" b="b"/>
            <a:pathLst>
              <a:path w="2590" h="3008">
                <a:moveTo>
                  <a:pt x="2590" y="2254"/>
                </a:moveTo>
                <a:lnTo>
                  <a:pt x="2590" y="750"/>
                </a:lnTo>
                <a:lnTo>
                  <a:pt x="1286" y="0"/>
                </a:lnTo>
                <a:lnTo>
                  <a:pt x="0" y="760"/>
                </a:lnTo>
                <a:lnTo>
                  <a:pt x="0" y="2264"/>
                </a:lnTo>
                <a:lnTo>
                  <a:pt x="1286" y="3008"/>
                </a:lnTo>
                <a:lnTo>
                  <a:pt x="2590" y="2254"/>
                </a:lnTo>
                <a:close/>
              </a:path>
            </a:pathLst>
          </a:custGeom>
          <a:solidFill>
            <a:schemeClr val="bg1"/>
          </a:solidFill>
          <a:ln w="38100">
            <a:solidFill>
              <a:srgbClr val="E1E4E5"/>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lstStyle/>
          <a:p>
            <a:endParaRPr lang="zh-CN" altLang="en-US"/>
          </a:p>
        </p:txBody>
      </p:sp>
      <p:sp>
        <p:nvSpPr>
          <p:cNvPr id="22" name="Freeform 5"/>
          <p:cNvSpPr/>
          <p:nvPr/>
        </p:nvSpPr>
        <p:spPr bwMode="auto">
          <a:xfrm>
            <a:off x="3018309" y="2799802"/>
            <a:ext cx="1471873" cy="1709420"/>
          </a:xfrm>
          <a:custGeom>
            <a:avLst/>
            <a:gdLst>
              <a:gd name="T0" fmla="*/ 2590 w 2590"/>
              <a:gd name="T1" fmla="*/ 2254 h 3008"/>
              <a:gd name="T2" fmla="*/ 2590 w 2590"/>
              <a:gd name="T3" fmla="*/ 750 h 3008"/>
              <a:gd name="T4" fmla="*/ 1286 w 2590"/>
              <a:gd name="T5" fmla="*/ 0 h 3008"/>
              <a:gd name="T6" fmla="*/ 0 w 2590"/>
              <a:gd name="T7" fmla="*/ 760 h 3008"/>
              <a:gd name="T8" fmla="*/ 0 w 2590"/>
              <a:gd name="T9" fmla="*/ 2264 h 3008"/>
              <a:gd name="T10" fmla="*/ 1286 w 2590"/>
              <a:gd name="T11" fmla="*/ 3008 h 3008"/>
              <a:gd name="T12" fmla="*/ 2590 w 2590"/>
              <a:gd name="T13" fmla="*/ 2254 h 3008"/>
            </a:gdLst>
            <a:ahLst/>
            <a:cxnLst>
              <a:cxn ang="0">
                <a:pos x="T0" y="T1"/>
              </a:cxn>
              <a:cxn ang="0">
                <a:pos x="T2" y="T3"/>
              </a:cxn>
              <a:cxn ang="0">
                <a:pos x="T4" y="T5"/>
              </a:cxn>
              <a:cxn ang="0">
                <a:pos x="T6" y="T7"/>
              </a:cxn>
              <a:cxn ang="0">
                <a:pos x="T8" y="T9"/>
              </a:cxn>
              <a:cxn ang="0">
                <a:pos x="T10" y="T11"/>
              </a:cxn>
              <a:cxn ang="0">
                <a:pos x="T12" y="T13"/>
              </a:cxn>
            </a:cxnLst>
            <a:rect l="0" t="0" r="r" b="b"/>
            <a:pathLst>
              <a:path w="2590" h="3008">
                <a:moveTo>
                  <a:pt x="2590" y="2254"/>
                </a:moveTo>
                <a:lnTo>
                  <a:pt x="2590" y="750"/>
                </a:lnTo>
                <a:lnTo>
                  <a:pt x="1286" y="0"/>
                </a:lnTo>
                <a:lnTo>
                  <a:pt x="0" y="760"/>
                </a:lnTo>
                <a:lnTo>
                  <a:pt x="0" y="2264"/>
                </a:lnTo>
                <a:lnTo>
                  <a:pt x="1286" y="3008"/>
                </a:lnTo>
                <a:lnTo>
                  <a:pt x="2590" y="2254"/>
                </a:lnTo>
                <a:close/>
              </a:path>
            </a:pathLst>
          </a:custGeom>
          <a:solidFill>
            <a:schemeClr val="bg1"/>
          </a:solidFill>
          <a:ln w="38100">
            <a:solidFill>
              <a:srgbClr val="E1E4E5"/>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lstStyle/>
          <a:p>
            <a:endParaRPr lang="zh-CN" altLang="en-US"/>
          </a:p>
        </p:txBody>
      </p:sp>
      <p:sp>
        <p:nvSpPr>
          <p:cNvPr id="23" name="Freeform 5"/>
          <p:cNvSpPr/>
          <p:nvPr/>
        </p:nvSpPr>
        <p:spPr bwMode="auto">
          <a:xfrm>
            <a:off x="4653818" y="2799802"/>
            <a:ext cx="1471873" cy="1709420"/>
          </a:xfrm>
          <a:custGeom>
            <a:avLst/>
            <a:gdLst>
              <a:gd name="T0" fmla="*/ 2590 w 2590"/>
              <a:gd name="T1" fmla="*/ 2254 h 3008"/>
              <a:gd name="T2" fmla="*/ 2590 w 2590"/>
              <a:gd name="T3" fmla="*/ 750 h 3008"/>
              <a:gd name="T4" fmla="*/ 1286 w 2590"/>
              <a:gd name="T5" fmla="*/ 0 h 3008"/>
              <a:gd name="T6" fmla="*/ 0 w 2590"/>
              <a:gd name="T7" fmla="*/ 760 h 3008"/>
              <a:gd name="T8" fmla="*/ 0 w 2590"/>
              <a:gd name="T9" fmla="*/ 2264 h 3008"/>
              <a:gd name="T10" fmla="*/ 1286 w 2590"/>
              <a:gd name="T11" fmla="*/ 3008 h 3008"/>
              <a:gd name="T12" fmla="*/ 2590 w 2590"/>
              <a:gd name="T13" fmla="*/ 2254 h 3008"/>
            </a:gdLst>
            <a:ahLst/>
            <a:cxnLst>
              <a:cxn ang="0">
                <a:pos x="T0" y="T1"/>
              </a:cxn>
              <a:cxn ang="0">
                <a:pos x="T2" y="T3"/>
              </a:cxn>
              <a:cxn ang="0">
                <a:pos x="T4" y="T5"/>
              </a:cxn>
              <a:cxn ang="0">
                <a:pos x="T6" y="T7"/>
              </a:cxn>
              <a:cxn ang="0">
                <a:pos x="T8" y="T9"/>
              </a:cxn>
              <a:cxn ang="0">
                <a:pos x="T10" y="T11"/>
              </a:cxn>
              <a:cxn ang="0">
                <a:pos x="T12" y="T13"/>
              </a:cxn>
            </a:cxnLst>
            <a:rect l="0" t="0" r="r" b="b"/>
            <a:pathLst>
              <a:path w="2590" h="3008">
                <a:moveTo>
                  <a:pt x="2590" y="2254"/>
                </a:moveTo>
                <a:lnTo>
                  <a:pt x="2590" y="750"/>
                </a:lnTo>
                <a:lnTo>
                  <a:pt x="1286" y="0"/>
                </a:lnTo>
                <a:lnTo>
                  <a:pt x="0" y="760"/>
                </a:lnTo>
                <a:lnTo>
                  <a:pt x="0" y="2264"/>
                </a:lnTo>
                <a:lnTo>
                  <a:pt x="1286" y="3008"/>
                </a:lnTo>
                <a:lnTo>
                  <a:pt x="2590" y="2254"/>
                </a:lnTo>
                <a:close/>
              </a:path>
            </a:pathLst>
          </a:custGeom>
          <a:solidFill>
            <a:schemeClr val="bg1"/>
          </a:solidFill>
          <a:ln w="38100">
            <a:solidFill>
              <a:srgbClr val="E1E4E5"/>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lstStyle/>
          <a:p>
            <a:endParaRPr lang="zh-CN" altLang="en-US"/>
          </a:p>
        </p:txBody>
      </p:sp>
      <p:sp>
        <p:nvSpPr>
          <p:cNvPr id="24" name="文本框 23"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5490184" y="1629823"/>
            <a:ext cx="2787015" cy="337185"/>
          </a:xfrm>
          <a:prstGeom prst="rect">
            <a:avLst/>
          </a:prstGeom>
          <a:noFill/>
        </p:spPr>
        <p:txBody>
          <a:bodyPr wrap="none" rtlCol="0">
            <a:spAutoFit/>
          </a:bodyPr>
          <a:lstStyle/>
          <a:p>
            <a:pPr lvl="0" algn="l">
              <a:defRPr/>
            </a:pPr>
            <a:r>
              <a:rPr lang="en-US" altLang="zh-CN" sz="1600">
                <a:solidFill>
                  <a:schemeClr val="tx1">
                    <a:lumMod val="85000"/>
                    <a:lumOff val="15000"/>
                  </a:schemeClr>
                </a:solidFill>
                <a:latin typeface="华文细黑" panose="02010600040101010101" charset="-122"/>
              </a:rPr>
              <a:t>At-Home Sampling Service</a:t>
            </a:r>
            <a:endParaRPr lang="en-US" altLang="zh-CN" sz="1600">
              <a:solidFill>
                <a:schemeClr val="tx1">
                  <a:lumMod val="85000"/>
                  <a:lumOff val="15000"/>
                </a:schemeClr>
              </a:solidFill>
              <a:latin typeface="华文细黑" panose="02010600040101010101" charset="-122"/>
            </a:endParaRPr>
          </a:p>
        </p:txBody>
      </p:sp>
      <p:sp>
        <p:nvSpPr>
          <p:cNvPr id="25" name="矩形 24"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5490210" y="1996440"/>
            <a:ext cx="3653155" cy="818515"/>
          </a:xfrm>
          <a:prstGeom prst="rect">
            <a:avLst/>
          </a:prstGeom>
        </p:spPr>
        <p:txBody>
          <a:bodyPr wrap="square">
            <a:spAutoFit/>
          </a:bodyPr>
          <a:lstStyle/>
          <a:p>
            <a:pPr fontAlgn="base">
              <a:lnSpc>
                <a:spcPct val="150000"/>
              </a:lnSpc>
              <a:spcBef>
                <a:spcPct val="0"/>
              </a:spcBef>
              <a:spcAft>
                <a:spcPct val="0"/>
              </a:spcAft>
              <a:defRPr/>
            </a:pP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rPr>
              <a:t>Unlike other health management apps, LifePulse focuses on providing convenient at-home blood sampling and instant detection, eliminating the need for hospital or clinic visits.</a:t>
            </a:r>
            <a:endPar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endParaRPr>
          </a:p>
        </p:txBody>
      </p:sp>
      <p:sp>
        <p:nvSpPr>
          <p:cNvPr id="26" name="文本框 25"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6289178" y="2880657"/>
            <a:ext cx="1773555" cy="583565"/>
          </a:xfrm>
          <a:prstGeom prst="rect">
            <a:avLst/>
          </a:prstGeom>
          <a:noFill/>
        </p:spPr>
        <p:txBody>
          <a:bodyPr wrap="none" rtlCol="0">
            <a:spAutoFit/>
          </a:bodyPr>
          <a:lstStyle/>
          <a:p>
            <a:pPr lvl="0" algn="l">
              <a:defRPr/>
            </a:pPr>
            <a:r>
              <a:rPr lang="en-US" altLang="zh-CN" sz="1600">
                <a:solidFill>
                  <a:schemeClr val="tx1">
                    <a:lumMod val="85000"/>
                    <a:lumOff val="15000"/>
                  </a:schemeClr>
                </a:solidFill>
                <a:latin typeface="华文细黑" panose="02010600040101010101" charset="-122"/>
              </a:rPr>
              <a:t>Community </a:t>
            </a:r>
            <a:endParaRPr lang="en-US" altLang="zh-CN" sz="1600">
              <a:solidFill>
                <a:schemeClr val="tx1">
                  <a:lumMod val="85000"/>
                  <a:lumOff val="15000"/>
                </a:schemeClr>
              </a:solidFill>
              <a:latin typeface="华文细黑" panose="02010600040101010101" charset="-122"/>
            </a:endParaRPr>
          </a:p>
          <a:p>
            <a:pPr lvl="0" algn="l">
              <a:defRPr/>
            </a:pPr>
            <a:r>
              <a:rPr lang="en-US" altLang="zh-CN" sz="1600">
                <a:solidFill>
                  <a:schemeClr val="tx1">
                    <a:lumMod val="85000"/>
                    <a:lumOff val="15000"/>
                  </a:schemeClr>
                </a:solidFill>
                <a:latin typeface="华文细黑" panose="02010600040101010101" charset="-122"/>
              </a:rPr>
              <a:t>Hospital-Friendly</a:t>
            </a:r>
            <a:endParaRPr lang="en-US" altLang="zh-CN" sz="1600">
              <a:solidFill>
                <a:schemeClr val="tx1">
                  <a:lumMod val="85000"/>
                  <a:lumOff val="15000"/>
                </a:schemeClr>
              </a:solidFill>
              <a:latin typeface="华文细黑" panose="02010600040101010101" charset="-122"/>
            </a:endParaRPr>
          </a:p>
        </p:txBody>
      </p:sp>
      <p:sp>
        <p:nvSpPr>
          <p:cNvPr id="27" name="矩形 26"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6298068" y="3464016"/>
            <a:ext cx="2683623" cy="818515"/>
          </a:xfrm>
          <a:prstGeom prst="rect">
            <a:avLst/>
          </a:prstGeom>
        </p:spPr>
        <p:txBody>
          <a:bodyPr wrap="square">
            <a:spAutoFit/>
          </a:bodyPr>
          <a:lstStyle/>
          <a:p>
            <a:pPr fontAlgn="base">
              <a:lnSpc>
                <a:spcPct val="150000"/>
              </a:lnSpc>
              <a:spcBef>
                <a:spcPct val="0"/>
              </a:spcBef>
              <a:spcAft>
                <a:spcPct val="0"/>
              </a:spcAft>
              <a:defRPr/>
            </a:pP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rPr>
              <a:t>LifePulse is designed to help community hospitals and individual users access high-quality blood analysis services at a lower cost. </a:t>
            </a:r>
            <a:endParaRPr lang="en-US" altLang="zh-CN" sz="1050">
              <a:solidFill>
                <a:schemeClr val="tx1">
                  <a:lumMod val="65000"/>
                  <a:lumOff val="35000"/>
                </a:schemeClr>
              </a:solidFill>
              <a:ea typeface="微软雅黑" panose="020B0503020204020204" charset="-122"/>
              <a:cs typeface="Arial" panose="020B0604020202020204" pitchFamily="34" charset="0"/>
              <a:sym typeface="Calibri" panose="020F0502020204030204" pitchFamily="34" charset="0"/>
            </a:endParaRPr>
          </a:p>
        </p:txBody>
      </p:sp>
      <p:sp>
        <p:nvSpPr>
          <p:cNvPr id="28" name="文本框 27"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800735" y="2627630"/>
            <a:ext cx="1671320" cy="836295"/>
          </a:xfrm>
          <a:prstGeom prst="rect">
            <a:avLst/>
          </a:prstGeom>
          <a:noFill/>
        </p:spPr>
        <p:txBody>
          <a:bodyPr wrap="none" rtlCol="0">
            <a:noAutofit/>
          </a:bodyPr>
          <a:lstStyle/>
          <a:p>
            <a:pPr lvl="0" algn="r">
              <a:defRPr/>
            </a:pPr>
            <a:r>
              <a:rPr lang="en-US" altLang="zh-CN" sz="1600">
                <a:solidFill>
                  <a:schemeClr val="tx1">
                    <a:lumMod val="85000"/>
                    <a:lumOff val="15000"/>
                  </a:schemeClr>
                </a:solidFill>
                <a:latin typeface="华文细黑" panose="02010600040101010101" charset="-122"/>
              </a:rPr>
              <a:t>Specialized </a:t>
            </a:r>
            <a:endParaRPr lang="en-US" altLang="zh-CN" sz="1600">
              <a:solidFill>
                <a:schemeClr val="tx1">
                  <a:lumMod val="85000"/>
                  <a:lumOff val="15000"/>
                </a:schemeClr>
              </a:solidFill>
              <a:latin typeface="华文细黑" panose="02010600040101010101" charset="-122"/>
            </a:endParaRPr>
          </a:p>
          <a:p>
            <a:pPr lvl="0" algn="r">
              <a:defRPr/>
            </a:pPr>
            <a:r>
              <a:rPr lang="en-US" altLang="zh-CN" sz="1600">
                <a:solidFill>
                  <a:schemeClr val="tx1">
                    <a:lumMod val="85000"/>
                    <a:lumOff val="15000"/>
                  </a:schemeClr>
                </a:solidFill>
                <a:latin typeface="华文细黑" panose="02010600040101010101" charset="-122"/>
              </a:rPr>
              <a:t>Blood Health </a:t>
            </a:r>
            <a:endParaRPr lang="en-US" altLang="zh-CN" sz="1600">
              <a:solidFill>
                <a:schemeClr val="tx1">
                  <a:lumMod val="85000"/>
                  <a:lumOff val="15000"/>
                </a:schemeClr>
              </a:solidFill>
              <a:latin typeface="华文细黑" panose="02010600040101010101" charset="-122"/>
            </a:endParaRPr>
          </a:p>
          <a:p>
            <a:pPr lvl="0" algn="r">
              <a:defRPr/>
            </a:pPr>
            <a:r>
              <a:rPr lang="en-US" altLang="zh-CN" sz="1600">
                <a:solidFill>
                  <a:schemeClr val="tx1">
                    <a:lumMod val="85000"/>
                    <a:lumOff val="15000"/>
                  </a:schemeClr>
                </a:solidFill>
                <a:latin typeface="华文细黑" panose="02010600040101010101" charset="-122"/>
              </a:rPr>
              <a:t>Monitoring</a:t>
            </a:r>
            <a:endParaRPr lang="en-US" altLang="zh-CN" sz="1600">
              <a:solidFill>
                <a:schemeClr val="tx1">
                  <a:lumMod val="85000"/>
                  <a:lumOff val="15000"/>
                </a:schemeClr>
              </a:solidFill>
              <a:latin typeface="华文细黑" panose="02010600040101010101" charset="-122"/>
            </a:endParaRPr>
          </a:p>
        </p:txBody>
      </p:sp>
      <p:sp>
        <p:nvSpPr>
          <p:cNvPr id="29" name="矩形 28"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366153" y="3409716"/>
            <a:ext cx="2683623" cy="1303020"/>
          </a:xfrm>
          <a:prstGeom prst="rect">
            <a:avLst/>
          </a:prstGeom>
        </p:spPr>
        <p:txBody>
          <a:bodyPr wrap="square">
            <a:spAutoFit/>
          </a:bodyPr>
          <a:lstStyle/>
          <a:p>
            <a:pPr algn="l" fontAlgn="base">
              <a:lnSpc>
                <a:spcPct val="150000"/>
              </a:lnSpc>
              <a:spcBef>
                <a:spcPct val="0"/>
              </a:spcBef>
              <a:spcAft>
                <a:spcPct val="0"/>
              </a:spcAft>
              <a:defRPr/>
            </a:pP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rPr>
              <a:t>While many similar apps do not specialize in blood health monitoring, LifePulse is dedicated to this core function, offering more in-depth and professional blood health analysis.</a:t>
            </a:r>
            <a:endPar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endParaRPr>
          </a:p>
        </p:txBody>
      </p:sp>
      <p:grpSp>
        <p:nvGrpSpPr>
          <p:cNvPr id="33" name="Group 15"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p:cNvGrpSpPr>
            <a:grpSpLocks noChangeAspect="1"/>
          </p:cNvGrpSpPr>
          <p:nvPr/>
        </p:nvGrpSpPr>
        <p:grpSpPr bwMode="auto">
          <a:xfrm>
            <a:off x="5006634" y="3410208"/>
            <a:ext cx="766240" cy="647776"/>
            <a:chOff x="2425" y="1235"/>
            <a:chExt cx="912" cy="771"/>
          </a:xfrm>
          <a:solidFill>
            <a:schemeClr val="bg1">
              <a:lumMod val="65000"/>
            </a:schemeClr>
          </a:solidFill>
        </p:grpSpPr>
        <p:sp>
          <p:nvSpPr>
            <p:cNvPr id="34" name="Freeform 16"/>
            <p:cNvSpPr/>
            <p:nvPr/>
          </p:nvSpPr>
          <p:spPr bwMode="auto">
            <a:xfrm>
              <a:off x="2625" y="1422"/>
              <a:ext cx="513" cy="214"/>
            </a:xfrm>
            <a:custGeom>
              <a:avLst/>
              <a:gdLst>
                <a:gd name="T0" fmla="*/ 348 w 513"/>
                <a:gd name="T1" fmla="*/ 0 h 214"/>
                <a:gd name="T2" fmla="*/ 210 w 513"/>
                <a:gd name="T3" fmla="*/ 139 h 214"/>
                <a:gd name="T4" fmla="*/ 119 w 513"/>
                <a:gd name="T5" fmla="*/ 48 h 214"/>
                <a:gd name="T6" fmla="*/ 0 w 513"/>
                <a:gd name="T7" fmla="*/ 166 h 214"/>
                <a:gd name="T8" fmla="*/ 38 w 513"/>
                <a:gd name="T9" fmla="*/ 202 h 214"/>
                <a:gd name="T10" fmla="*/ 119 w 513"/>
                <a:gd name="T11" fmla="*/ 123 h 214"/>
                <a:gd name="T12" fmla="*/ 210 w 513"/>
                <a:gd name="T13" fmla="*/ 214 h 214"/>
                <a:gd name="T14" fmla="*/ 348 w 513"/>
                <a:gd name="T15" fmla="*/ 76 h 214"/>
                <a:gd name="T16" fmla="*/ 475 w 513"/>
                <a:gd name="T17" fmla="*/ 202 h 214"/>
                <a:gd name="T18" fmla="*/ 513 w 513"/>
                <a:gd name="T19" fmla="*/ 165 h 214"/>
                <a:gd name="T20" fmla="*/ 348 w 513"/>
                <a:gd name="T21"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3" h="214">
                  <a:moveTo>
                    <a:pt x="348" y="0"/>
                  </a:moveTo>
                  <a:lnTo>
                    <a:pt x="210" y="139"/>
                  </a:lnTo>
                  <a:lnTo>
                    <a:pt x="119" y="48"/>
                  </a:lnTo>
                  <a:lnTo>
                    <a:pt x="0" y="166"/>
                  </a:lnTo>
                  <a:lnTo>
                    <a:pt x="38" y="202"/>
                  </a:lnTo>
                  <a:lnTo>
                    <a:pt x="119" y="123"/>
                  </a:lnTo>
                  <a:lnTo>
                    <a:pt x="210" y="214"/>
                  </a:lnTo>
                  <a:lnTo>
                    <a:pt x="348" y="76"/>
                  </a:lnTo>
                  <a:lnTo>
                    <a:pt x="475" y="202"/>
                  </a:lnTo>
                  <a:lnTo>
                    <a:pt x="513" y="165"/>
                  </a:lnTo>
                  <a:lnTo>
                    <a:pt x="34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7"/>
            <p:cNvSpPr>
              <a:spLocks noEditPoints="1"/>
            </p:cNvSpPr>
            <p:nvPr/>
          </p:nvSpPr>
          <p:spPr bwMode="auto">
            <a:xfrm>
              <a:off x="2425" y="1235"/>
              <a:ext cx="912" cy="771"/>
            </a:xfrm>
            <a:custGeom>
              <a:avLst/>
              <a:gdLst>
                <a:gd name="T0" fmla="*/ 912 w 912"/>
                <a:gd name="T1" fmla="*/ 54 h 771"/>
                <a:gd name="T2" fmla="*/ 912 w 912"/>
                <a:gd name="T3" fmla="*/ 0 h 771"/>
                <a:gd name="T4" fmla="*/ 2 w 912"/>
                <a:gd name="T5" fmla="*/ 0 h 771"/>
                <a:gd name="T6" fmla="*/ 2 w 912"/>
                <a:gd name="T7" fmla="*/ 54 h 771"/>
                <a:gd name="T8" fmla="*/ 30 w 912"/>
                <a:gd name="T9" fmla="*/ 54 h 771"/>
                <a:gd name="T10" fmla="*/ 30 w 912"/>
                <a:gd name="T11" fmla="*/ 541 h 771"/>
                <a:gd name="T12" fmla="*/ 0 w 912"/>
                <a:gd name="T13" fmla="*/ 541 h 771"/>
                <a:gd name="T14" fmla="*/ 0 w 912"/>
                <a:gd name="T15" fmla="*/ 594 h 771"/>
                <a:gd name="T16" fmla="*/ 30 w 912"/>
                <a:gd name="T17" fmla="*/ 594 h 771"/>
                <a:gd name="T18" fmla="*/ 30 w 912"/>
                <a:gd name="T19" fmla="*/ 595 h 771"/>
                <a:gd name="T20" fmla="*/ 429 w 912"/>
                <a:gd name="T21" fmla="*/ 595 h 771"/>
                <a:gd name="T22" fmla="*/ 429 w 912"/>
                <a:gd name="T23" fmla="*/ 718 h 771"/>
                <a:gd name="T24" fmla="*/ 367 w 912"/>
                <a:gd name="T25" fmla="*/ 718 h 771"/>
                <a:gd name="T26" fmla="*/ 367 w 912"/>
                <a:gd name="T27" fmla="*/ 771 h 771"/>
                <a:gd name="T28" fmla="*/ 545 w 912"/>
                <a:gd name="T29" fmla="*/ 771 h 771"/>
                <a:gd name="T30" fmla="*/ 545 w 912"/>
                <a:gd name="T31" fmla="*/ 718 h 771"/>
                <a:gd name="T32" fmla="*/ 482 w 912"/>
                <a:gd name="T33" fmla="*/ 718 h 771"/>
                <a:gd name="T34" fmla="*/ 482 w 912"/>
                <a:gd name="T35" fmla="*/ 595 h 771"/>
                <a:gd name="T36" fmla="*/ 885 w 912"/>
                <a:gd name="T37" fmla="*/ 595 h 771"/>
                <a:gd name="T38" fmla="*/ 885 w 912"/>
                <a:gd name="T39" fmla="*/ 594 h 771"/>
                <a:gd name="T40" fmla="*/ 911 w 912"/>
                <a:gd name="T41" fmla="*/ 594 h 771"/>
                <a:gd name="T42" fmla="*/ 911 w 912"/>
                <a:gd name="T43" fmla="*/ 541 h 771"/>
                <a:gd name="T44" fmla="*/ 885 w 912"/>
                <a:gd name="T45" fmla="*/ 541 h 771"/>
                <a:gd name="T46" fmla="*/ 885 w 912"/>
                <a:gd name="T47" fmla="*/ 54 h 771"/>
                <a:gd name="T48" fmla="*/ 912 w 912"/>
                <a:gd name="T49" fmla="*/ 54 h 771"/>
                <a:gd name="T50" fmla="*/ 83 w 912"/>
                <a:gd name="T51" fmla="*/ 541 h 771"/>
                <a:gd name="T52" fmla="*/ 83 w 912"/>
                <a:gd name="T53" fmla="*/ 55 h 771"/>
                <a:gd name="T54" fmla="*/ 832 w 912"/>
                <a:gd name="T55" fmla="*/ 55 h 771"/>
                <a:gd name="T56" fmla="*/ 832 w 912"/>
                <a:gd name="T57" fmla="*/ 541 h 771"/>
                <a:gd name="T58" fmla="*/ 83 w 912"/>
                <a:gd name="T59" fmla="*/ 541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12" h="771">
                  <a:moveTo>
                    <a:pt x="912" y="54"/>
                  </a:moveTo>
                  <a:lnTo>
                    <a:pt x="912" y="0"/>
                  </a:lnTo>
                  <a:lnTo>
                    <a:pt x="2" y="0"/>
                  </a:lnTo>
                  <a:lnTo>
                    <a:pt x="2" y="54"/>
                  </a:lnTo>
                  <a:lnTo>
                    <a:pt x="30" y="54"/>
                  </a:lnTo>
                  <a:lnTo>
                    <a:pt x="30" y="541"/>
                  </a:lnTo>
                  <a:lnTo>
                    <a:pt x="0" y="541"/>
                  </a:lnTo>
                  <a:lnTo>
                    <a:pt x="0" y="594"/>
                  </a:lnTo>
                  <a:lnTo>
                    <a:pt x="30" y="594"/>
                  </a:lnTo>
                  <a:lnTo>
                    <a:pt x="30" y="595"/>
                  </a:lnTo>
                  <a:lnTo>
                    <a:pt x="429" y="595"/>
                  </a:lnTo>
                  <a:lnTo>
                    <a:pt x="429" y="718"/>
                  </a:lnTo>
                  <a:lnTo>
                    <a:pt x="367" y="718"/>
                  </a:lnTo>
                  <a:lnTo>
                    <a:pt x="367" y="771"/>
                  </a:lnTo>
                  <a:lnTo>
                    <a:pt x="545" y="771"/>
                  </a:lnTo>
                  <a:lnTo>
                    <a:pt x="545" y="718"/>
                  </a:lnTo>
                  <a:lnTo>
                    <a:pt x="482" y="718"/>
                  </a:lnTo>
                  <a:lnTo>
                    <a:pt x="482" y="595"/>
                  </a:lnTo>
                  <a:lnTo>
                    <a:pt x="885" y="595"/>
                  </a:lnTo>
                  <a:lnTo>
                    <a:pt x="885" y="594"/>
                  </a:lnTo>
                  <a:lnTo>
                    <a:pt x="911" y="594"/>
                  </a:lnTo>
                  <a:lnTo>
                    <a:pt x="911" y="541"/>
                  </a:lnTo>
                  <a:lnTo>
                    <a:pt x="885" y="541"/>
                  </a:lnTo>
                  <a:lnTo>
                    <a:pt x="885" y="54"/>
                  </a:lnTo>
                  <a:lnTo>
                    <a:pt x="912" y="54"/>
                  </a:lnTo>
                  <a:close/>
                  <a:moveTo>
                    <a:pt x="83" y="541"/>
                  </a:moveTo>
                  <a:lnTo>
                    <a:pt x="83" y="55"/>
                  </a:lnTo>
                  <a:lnTo>
                    <a:pt x="832" y="55"/>
                  </a:lnTo>
                  <a:lnTo>
                    <a:pt x="832" y="541"/>
                  </a:lnTo>
                  <a:lnTo>
                    <a:pt x="83" y="5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4" name="图片 3" descr="护士的手从静脉采血，以测试手女孩载体插图"/>
          <p:cNvPicPr>
            <a:picLocks noChangeAspect="1"/>
          </p:cNvPicPr>
          <p:nvPr/>
        </p:nvPicPr>
        <p:blipFill>
          <a:blip r:embed="rId2"/>
          <a:stretch>
            <a:fillRect/>
          </a:stretch>
        </p:blipFill>
        <p:spPr>
          <a:xfrm>
            <a:off x="3382010" y="3306445"/>
            <a:ext cx="751840" cy="751840"/>
          </a:xfrm>
          <a:prstGeom prst="rect">
            <a:avLst/>
          </a:prstGeom>
        </p:spPr>
      </p:pic>
      <p:pic>
        <p:nvPicPr>
          <p:cNvPr id="8" name="图片 7" descr="房子"/>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91940" y="1762125"/>
            <a:ext cx="914400" cy="914400"/>
          </a:xfrm>
          <a:prstGeom prst="rect">
            <a:avLst/>
          </a:prstGeom>
        </p:spPr>
      </p:pic>
      <p:pic>
        <p:nvPicPr>
          <p:cNvPr id="9" name="图片 8" descr="标志符号为比较性的两个对立的标志，图标用于比较两个产品"/>
          <p:cNvPicPr>
            <a:picLocks noChangeAspect="1"/>
          </p:cNvPicPr>
          <p:nvPr/>
        </p:nvPicPr>
        <p:blipFill>
          <a:blip r:embed="rId5"/>
          <a:stretch>
            <a:fillRect/>
          </a:stretch>
        </p:blipFill>
        <p:spPr>
          <a:xfrm>
            <a:off x="366395" y="316865"/>
            <a:ext cx="1732280" cy="1732280"/>
          </a:xfrm>
          <a:prstGeom prst="rect">
            <a:avLst/>
          </a:prstGeom>
          <a:gradFill>
            <a:gsLst>
              <a:gs pos="50000">
                <a:schemeClr val="accent2"/>
              </a:gs>
              <a:gs pos="0">
                <a:schemeClr val="accent2">
                  <a:lumMod val="25000"/>
                  <a:lumOff val="75000"/>
                </a:schemeClr>
              </a:gs>
              <a:gs pos="100000">
                <a:schemeClr val="accent2">
                  <a:lumMod val="85000"/>
                </a:schemeClr>
              </a:gs>
            </a:gsLst>
            <a:lin ang="5400000" scaled="0"/>
          </a:gradFill>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PA_矩形 8"/>
          <p:cNvSpPr/>
          <p:nvPr>
            <p:custDataLst>
              <p:tags r:id="rId1"/>
            </p:custDataLst>
          </p:nvPr>
        </p:nvSpPr>
        <p:spPr>
          <a:xfrm>
            <a:off x="320618" y="1908224"/>
            <a:ext cx="6499631" cy="645160"/>
          </a:xfrm>
          <a:prstGeom prst="rect">
            <a:avLst/>
          </a:prstGeom>
        </p:spPr>
        <p:txBody>
          <a:bodyPr wrap="square">
            <a:spAutoFit/>
          </a:bodyPr>
          <a:lstStyle/>
          <a:p>
            <a:pPr defTabSz="685800"/>
            <a:r>
              <a:rPr lang="en-US" altLang="zh-CN" sz="3600" b="1" kern="0">
                <a:solidFill>
                  <a:srgbClr val="4D4D4D"/>
                </a:solidFill>
                <a:latin typeface="+mj-lt"/>
                <a:ea typeface="微软雅黑" panose="020B0503020204020204" charset="-122"/>
              </a:rPr>
              <a:t>Financial Plan</a:t>
            </a:r>
            <a:endParaRPr lang="en-US" altLang="zh-CN" sz="3600" b="1" kern="0">
              <a:solidFill>
                <a:srgbClr val="4D4D4D"/>
              </a:solidFill>
              <a:latin typeface="+mj-lt"/>
              <a:ea typeface="微软雅黑" panose="020B0503020204020204" charset="-122"/>
            </a:endParaRPr>
          </a:p>
        </p:txBody>
      </p:sp>
      <p:sp>
        <p:nvSpPr>
          <p:cNvPr id="17" name="矩形 16"/>
          <p:cNvSpPr/>
          <p:nvPr/>
        </p:nvSpPr>
        <p:spPr>
          <a:xfrm>
            <a:off x="320619" y="2709783"/>
            <a:ext cx="5034263" cy="737235"/>
          </a:xfrm>
          <a:prstGeom prst="rect">
            <a:avLst/>
          </a:prstGeom>
        </p:spPr>
        <p:txBody>
          <a:bodyPr wrap="square">
            <a:spAutoFit/>
          </a:bodyPr>
          <a:lstStyle/>
          <a:p>
            <a:pPr defTabSz="914400">
              <a:lnSpc>
                <a:spcPct val="150000"/>
              </a:lnSpc>
              <a:defRPr/>
            </a:pPr>
            <a:r>
              <a:rPr lang="en-US" altLang="zh-CN" sz="1400" kern="0">
                <a:solidFill>
                  <a:schemeClr val="tx1">
                    <a:lumMod val="65000"/>
                    <a:lumOff val="35000"/>
                  </a:schemeClr>
                </a:solidFill>
                <a:cs typeface="Arial" panose="020B0604020202020204" pitchFamily="34" charset="0"/>
              </a:rPr>
              <a:t>LifePulse will use free versions for feedback and small-fee features to cover operational costs.</a:t>
            </a:r>
            <a:endParaRPr lang="en-US" altLang="zh-CN" sz="1400" kern="0">
              <a:solidFill>
                <a:schemeClr val="tx1">
                  <a:lumMod val="65000"/>
                  <a:lumOff val="35000"/>
                </a:schemeClr>
              </a:solidFill>
              <a:cs typeface="Arial" panose="020B0604020202020204" pitchFamily="34" charset="0"/>
            </a:endParaRPr>
          </a:p>
        </p:txBody>
      </p:sp>
      <p:sp>
        <p:nvSpPr>
          <p:cNvPr id="18" name="PA_矩形 8"/>
          <p:cNvSpPr/>
          <p:nvPr>
            <p:custDataLst>
              <p:tags r:id="rId2"/>
            </p:custDataLst>
          </p:nvPr>
        </p:nvSpPr>
        <p:spPr>
          <a:xfrm>
            <a:off x="353869" y="692794"/>
            <a:ext cx="1004690" cy="923330"/>
          </a:xfrm>
          <a:prstGeom prst="rect">
            <a:avLst/>
          </a:prstGeom>
        </p:spPr>
        <p:txBody>
          <a:bodyPr wrap="square">
            <a:spAutoFit/>
          </a:bodyPr>
          <a:lstStyle/>
          <a:p>
            <a:pPr defTabSz="685800"/>
            <a:r>
              <a:rPr lang="en-US" altLang="zh-CN" sz="5400" b="1" kern="0">
                <a:solidFill>
                  <a:srgbClr val="4D4D4D"/>
                </a:solidFill>
                <a:latin typeface="+mj-lt"/>
                <a:ea typeface="微软雅黑" panose="020B0503020204020204" charset="-122"/>
              </a:rPr>
              <a:t>03</a:t>
            </a:r>
            <a:endParaRPr lang="en-US" altLang="zh-CN" sz="5400" b="1" kern="0">
              <a:solidFill>
                <a:srgbClr val="4D4D4D"/>
              </a:solidFill>
              <a:latin typeface="+mj-lt"/>
              <a:ea typeface="微软雅黑" panose="020B0503020204020204" charset="-122"/>
            </a:endParaRPr>
          </a:p>
        </p:txBody>
      </p:sp>
      <p:sp>
        <p:nvSpPr>
          <p:cNvPr id="19" name="矩形: 圆角 18"/>
          <p:cNvSpPr/>
          <p:nvPr/>
        </p:nvSpPr>
        <p:spPr>
          <a:xfrm>
            <a:off x="417097" y="3603185"/>
            <a:ext cx="1176906" cy="215060"/>
          </a:xfrm>
          <a:prstGeom prst="roundRect">
            <a:avLst>
              <a:gd name="adj" fmla="val 50000"/>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latin typeface="+mj-lt"/>
              </a:rPr>
              <a:t>PART THREE</a:t>
            </a:r>
            <a:endParaRPr lang="zh-CN" altLang="en-US" sz="1200">
              <a:solidFill>
                <a:schemeClr val="bg1"/>
              </a:solidFill>
              <a:latin typeface="+mj-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PA_矩形 8"/>
          <p:cNvSpPr/>
          <p:nvPr>
            <p:custDataLst>
              <p:tags r:id="rId1"/>
            </p:custDataLst>
          </p:nvPr>
        </p:nvSpPr>
        <p:spPr>
          <a:xfrm>
            <a:off x="2412725" y="148046"/>
            <a:ext cx="4318551" cy="400110"/>
          </a:xfrm>
          <a:prstGeom prst="rect">
            <a:avLst/>
          </a:prstGeom>
        </p:spPr>
        <p:txBody>
          <a:bodyPr wrap="square">
            <a:spAutoFit/>
          </a:bodyPr>
          <a:lstStyle/>
          <a:p>
            <a:pPr algn="ctr" defTabSz="685800"/>
            <a:r>
              <a:rPr lang="en-US" altLang="zh-CN" sz="2000" b="1" kern="0">
                <a:solidFill>
                  <a:srgbClr val="4D4D4D"/>
                </a:solidFill>
                <a:latin typeface="+mj-lt"/>
                <a:ea typeface="微软雅黑" panose="020B0503020204020204" charset="-122"/>
              </a:rPr>
              <a:t>Work  Planning</a:t>
            </a:r>
            <a:endParaRPr lang="en-US" altLang="zh-CN" sz="2000" b="1" kern="0">
              <a:solidFill>
                <a:srgbClr val="4D4D4D"/>
              </a:solidFill>
              <a:latin typeface="+mj-lt"/>
              <a:ea typeface="微软雅黑" panose="020B0503020204020204" charset="-122"/>
            </a:endParaRPr>
          </a:p>
        </p:txBody>
      </p:sp>
      <p:sp>
        <p:nvSpPr>
          <p:cNvPr id="4" name="箭头: 五边形 3"/>
          <p:cNvSpPr/>
          <p:nvPr>
            <p:custDataLst>
              <p:tags r:id="rId2"/>
            </p:custDataLst>
          </p:nvPr>
        </p:nvSpPr>
        <p:spPr>
          <a:xfrm>
            <a:off x="361950" y="2434590"/>
            <a:ext cx="1445895" cy="82296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p:cNvSpPr/>
          <p:nvPr>
            <p:custDataLst>
              <p:tags r:id="rId3"/>
            </p:custDataLst>
          </p:nvPr>
        </p:nvSpPr>
        <p:spPr>
          <a:xfrm>
            <a:off x="2092960" y="2435860"/>
            <a:ext cx="1414780" cy="822325"/>
          </a:xfrm>
          <a:custGeom>
            <a:avLst/>
            <a:gdLst>
              <a:gd name="connsiteX0" fmla="*/ 0 w 2157760"/>
              <a:gd name="connsiteY0" fmla="*/ 0 h 836341"/>
              <a:gd name="connsiteX1" fmla="*/ 1739590 w 2157760"/>
              <a:gd name="connsiteY1" fmla="*/ 0 h 836341"/>
              <a:gd name="connsiteX2" fmla="*/ 2157760 w 2157760"/>
              <a:gd name="connsiteY2" fmla="*/ 418171 h 836341"/>
              <a:gd name="connsiteX3" fmla="*/ 1739590 w 2157760"/>
              <a:gd name="connsiteY3" fmla="*/ 836341 h 836341"/>
              <a:gd name="connsiteX4" fmla="*/ 0 w 2157760"/>
              <a:gd name="connsiteY4" fmla="*/ 836341 h 836341"/>
              <a:gd name="connsiteX5" fmla="*/ 418170 w 2157760"/>
              <a:gd name="connsiteY5" fmla="*/ 418171 h 83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7760" h="836341">
                <a:moveTo>
                  <a:pt x="0" y="0"/>
                </a:moveTo>
                <a:lnTo>
                  <a:pt x="1739590" y="0"/>
                </a:lnTo>
                <a:lnTo>
                  <a:pt x="2157760" y="418171"/>
                </a:lnTo>
                <a:lnTo>
                  <a:pt x="1739590" y="836341"/>
                </a:lnTo>
                <a:lnTo>
                  <a:pt x="0" y="836341"/>
                </a:lnTo>
                <a:lnTo>
                  <a:pt x="418170" y="418171"/>
                </a:lnTo>
                <a:close/>
              </a:path>
            </a:pathLst>
          </a:cu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0" name="任意多边形: 形状 29"/>
          <p:cNvSpPr/>
          <p:nvPr>
            <p:custDataLst>
              <p:tags r:id="rId4"/>
            </p:custDataLst>
          </p:nvPr>
        </p:nvSpPr>
        <p:spPr>
          <a:xfrm>
            <a:off x="3928110" y="2437130"/>
            <a:ext cx="1409065" cy="821055"/>
          </a:xfrm>
          <a:custGeom>
            <a:avLst/>
            <a:gdLst>
              <a:gd name="connsiteX0" fmla="*/ 0 w 2157760"/>
              <a:gd name="connsiteY0" fmla="*/ 0 h 836341"/>
              <a:gd name="connsiteX1" fmla="*/ 1739590 w 2157760"/>
              <a:gd name="connsiteY1" fmla="*/ 0 h 836341"/>
              <a:gd name="connsiteX2" fmla="*/ 2157760 w 2157760"/>
              <a:gd name="connsiteY2" fmla="*/ 418171 h 836341"/>
              <a:gd name="connsiteX3" fmla="*/ 1739590 w 2157760"/>
              <a:gd name="connsiteY3" fmla="*/ 836341 h 836341"/>
              <a:gd name="connsiteX4" fmla="*/ 0 w 2157760"/>
              <a:gd name="connsiteY4" fmla="*/ 836341 h 836341"/>
              <a:gd name="connsiteX5" fmla="*/ 418170 w 2157760"/>
              <a:gd name="connsiteY5" fmla="*/ 418171 h 83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7760" h="836341">
                <a:moveTo>
                  <a:pt x="0" y="0"/>
                </a:moveTo>
                <a:lnTo>
                  <a:pt x="1739590" y="0"/>
                </a:lnTo>
                <a:lnTo>
                  <a:pt x="2157760" y="418171"/>
                </a:lnTo>
                <a:lnTo>
                  <a:pt x="1739590" y="836341"/>
                </a:lnTo>
                <a:lnTo>
                  <a:pt x="0" y="836341"/>
                </a:lnTo>
                <a:lnTo>
                  <a:pt x="418170" y="41817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1" name="任意多边形: 形状 30"/>
          <p:cNvSpPr/>
          <p:nvPr>
            <p:custDataLst>
              <p:tags r:id="rId5"/>
            </p:custDataLst>
          </p:nvPr>
        </p:nvSpPr>
        <p:spPr>
          <a:xfrm>
            <a:off x="5758180" y="2452370"/>
            <a:ext cx="1445260" cy="805180"/>
          </a:xfrm>
          <a:custGeom>
            <a:avLst/>
            <a:gdLst>
              <a:gd name="connsiteX0" fmla="*/ 0 w 2157760"/>
              <a:gd name="connsiteY0" fmla="*/ 0 h 836341"/>
              <a:gd name="connsiteX1" fmla="*/ 1739590 w 2157760"/>
              <a:gd name="connsiteY1" fmla="*/ 0 h 836341"/>
              <a:gd name="connsiteX2" fmla="*/ 2157760 w 2157760"/>
              <a:gd name="connsiteY2" fmla="*/ 418171 h 836341"/>
              <a:gd name="connsiteX3" fmla="*/ 1739590 w 2157760"/>
              <a:gd name="connsiteY3" fmla="*/ 836341 h 836341"/>
              <a:gd name="connsiteX4" fmla="*/ 0 w 2157760"/>
              <a:gd name="connsiteY4" fmla="*/ 836341 h 836341"/>
              <a:gd name="connsiteX5" fmla="*/ 418170 w 2157760"/>
              <a:gd name="connsiteY5" fmla="*/ 418171 h 83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7760" h="836341">
                <a:moveTo>
                  <a:pt x="0" y="0"/>
                </a:moveTo>
                <a:lnTo>
                  <a:pt x="1739590" y="0"/>
                </a:lnTo>
                <a:lnTo>
                  <a:pt x="2157760" y="418171"/>
                </a:lnTo>
                <a:lnTo>
                  <a:pt x="1739590" y="836341"/>
                </a:lnTo>
                <a:lnTo>
                  <a:pt x="0" y="836341"/>
                </a:lnTo>
                <a:lnTo>
                  <a:pt x="418170" y="418171"/>
                </a:lnTo>
                <a:close/>
              </a:path>
            </a:pathLst>
          </a:cu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1" name="PA_矩形 8"/>
          <p:cNvSpPr/>
          <p:nvPr>
            <p:custDataLst>
              <p:tags r:id="rId6"/>
            </p:custDataLst>
          </p:nvPr>
        </p:nvSpPr>
        <p:spPr>
          <a:xfrm>
            <a:off x="387350" y="2520950"/>
            <a:ext cx="1046480" cy="284480"/>
          </a:xfrm>
          <a:prstGeom prst="rect">
            <a:avLst/>
          </a:prstGeom>
        </p:spPr>
        <p:txBody>
          <a:bodyPr wrap="square">
            <a:noAutofit/>
          </a:bodyPr>
          <a:lstStyle/>
          <a:p>
            <a:pPr lvl="0" algn="ctr" defTabSz="685800">
              <a:defRPr/>
            </a:pPr>
            <a:r>
              <a:rPr lang="en-US" altLang="zh-CN" kern="0">
                <a:solidFill>
                  <a:schemeClr val="bg1"/>
                </a:solidFill>
                <a:latin typeface="+mj-lt"/>
                <a:ea typeface="微软雅黑" panose="020B0503020204020204" charset="-122"/>
              </a:rPr>
              <a:t>A</a:t>
            </a:r>
            <a:r>
              <a:rPr lang="en-US" altLang="zh-CN" kern="0">
                <a:solidFill>
                  <a:schemeClr val="bg1"/>
                </a:solidFill>
                <a:latin typeface="+mj-lt"/>
                <a:ea typeface="微软雅黑" panose="020B0503020204020204" charset="-122"/>
              </a:rPr>
              <a:t>lpha</a:t>
            </a:r>
            <a:endParaRPr lang="en-US" altLang="zh-CN" kern="0">
              <a:solidFill>
                <a:schemeClr val="bg1"/>
              </a:solidFill>
              <a:latin typeface="+mj-lt"/>
              <a:ea typeface="微软雅黑" panose="020B0503020204020204" charset="-122"/>
            </a:endParaRPr>
          </a:p>
          <a:p>
            <a:pPr lvl="0" algn="ctr" defTabSz="685800">
              <a:defRPr/>
            </a:pPr>
            <a:r>
              <a:rPr lang="en-US" altLang="zh-CN" kern="0">
                <a:solidFill>
                  <a:schemeClr val="bg1"/>
                </a:solidFill>
                <a:latin typeface="+mj-lt"/>
                <a:ea typeface="微软雅黑" panose="020B0503020204020204" charset="-122"/>
              </a:rPr>
              <a:t>Version</a:t>
            </a:r>
            <a:endParaRPr lang="en-US" altLang="zh-CN" kern="0">
              <a:solidFill>
                <a:schemeClr val="bg1"/>
              </a:solidFill>
              <a:latin typeface="+mj-lt"/>
              <a:ea typeface="微软雅黑" panose="020B0503020204020204" charset="-122"/>
            </a:endParaRPr>
          </a:p>
        </p:txBody>
      </p:sp>
      <p:sp>
        <p:nvSpPr>
          <p:cNvPr id="73" name="PA_矩形 8"/>
          <p:cNvSpPr/>
          <p:nvPr>
            <p:custDataLst>
              <p:tags r:id="rId7"/>
            </p:custDataLst>
          </p:nvPr>
        </p:nvSpPr>
        <p:spPr>
          <a:xfrm>
            <a:off x="2343150" y="2520950"/>
            <a:ext cx="1013460" cy="284480"/>
          </a:xfrm>
          <a:prstGeom prst="rect">
            <a:avLst/>
          </a:prstGeom>
        </p:spPr>
        <p:txBody>
          <a:bodyPr wrap="square">
            <a:noAutofit/>
          </a:bodyPr>
          <a:lstStyle/>
          <a:p>
            <a:pPr lvl="0" algn="ctr" defTabSz="685800">
              <a:defRPr/>
            </a:pPr>
            <a:r>
              <a:rPr lang="en-US" altLang="zh-CN" kern="0">
                <a:solidFill>
                  <a:schemeClr val="bg1"/>
                </a:solidFill>
                <a:latin typeface="+mj-lt"/>
                <a:ea typeface="微软雅黑" panose="020B0503020204020204" charset="-122"/>
              </a:rPr>
              <a:t>Beta Version</a:t>
            </a:r>
            <a:endParaRPr lang="en-US" altLang="zh-CN" kern="0">
              <a:solidFill>
                <a:schemeClr val="bg1"/>
              </a:solidFill>
              <a:latin typeface="+mj-lt"/>
              <a:ea typeface="微软雅黑" panose="020B0503020204020204" charset="-122"/>
            </a:endParaRPr>
          </a:p>
        </p:txBody>
      </p:sp>
      <p:sp>
        <p:nvSpPr>
          <p:cNvPr id="75" name="PA_矩形 8"/>
          <p:cNvSpPr/>
          <p:nvPr>
            <p:custDataLst>
              <p:tags r:id="rId8"/>
            </p:custDataLst>
          </p:nvPr>
        </p:nvSpPr>
        <p:spPr>
          <a:xfrm>
            <a:off x="4015105" y="2510790"/>
            <a:ext cx="1236345" cy="284480"/>
          </a:xfrm>
          <a:prstGeom prst="rect">
            <a:avLst/>
          </a:prstGeom>
        </p:spPr>
        <p:txBody>
          <a:bodyPr wrap="square">
            <a:noAutofit/>
          </a:bodyPr>
          <a:lstStyle/>
          <a:p>
            <a:pPr lvl="0" algn="ctr" defTabSz="685800">
              <a:defRPr/>
            </a:pPr>
            <a:r>
              <a:rPr lang="en-US" altLang="zh-CN" kern="0">
                <a:solidFill>
                  <a:schemeClr val="bg1"/>
                </a:solidFill>
                <a:latin typeface="+mj-lt"/>
                <a:ea typeface="微软雅黑" panose="020B0503020204020204" charset="-122"/>
              </a:rPr>
              <a:t>Trial Version </a:t>
            </a:r>
            <a:endParaRPr lang="en-US" altLang="zh-CN" kern="0">
              <a:solidFill>
                <a:schemeClr val="bg1"/>
              </a:solidFill>
              <a:latin typeface="+mj-lt"/>
              <a:ea typeface="微软雅黑" panose="020B0503020204020204" charset="-122"/>
            </a:endParaRPr>
          </a:p>
        </p:txBody>
      </p:sp>
      <p:sp>
        <p:nvSpPr>
          <p:cNvPr id="77" name="PA_矩形 8"/>
          <p:cNvSpPr/>
          <p:nvPr>
            <p:custDataLst>
              <p:tags r:id="rId9"/>
            </p:custDataLst>
          </p:nvPr>
        </p:nvSpPr>
        <p:spPr>
          <a:xfrm>
            <a:off x="5987415" y="2520950"/>
            <a:ext cx="1095375" cy="284480"/>
          </a:xfrm>
          <a:prstGeom prst="rect">
            <a:avLst/>
          </a:prstGeom>
        </p:spPr>
        <p:txBody>
          <a:bodyPr wrap="square">
            <a:noAutofit/>
          </a:bodyPr>
          <a:lstStyle/>
          <a:p>
            <a:pPr lvl="0" algn="ctr" defTabSz="685800">
              <a:defRPr/>
            </a:pPr>
            <a:r>
              <a:rPr lang="en-US" altLang="zh-CN" kern="0">
                <a:solidFill>
                  <a:schemeClr val="bg1"/>
                </a:solidFill>
                <a:latin typeface="+mj-lt"/>
                <a:ea typeface="微软雅黑" panose="020B0503020204020204" charset="-122"/>
              </a:rPr>
              <a:t>RTM  Version </a:t>
            </a:r>
            <a:endParaRPr lang="en-US" altLang="zh-CN" kern="0">
              <a:solidFill>
                <a:schemeClr val="bg1"/>
              </a:solidFill>
              <a:latin typeface="+mj-lt"/>
              <a:ea typeface="微软雅黑" panose="020B0503020204020204" charset="-122"/>
            </a:endParaRPr>
          </a:p>
        </p:txBody>
      </p:sp>
      <p:sp>
        <p:nvSpPr>
          <p:cNvPr id="2" name="任意多边形: 形状 29"/>
          <p:cNvSpPr/>
          <p:nvPr>
            <p:custDataLst>
              <p:tags r:id="rId10"/>
            </p:custDataLst>
          </p:nvPr>
        </p:nvSpPr>
        <p:spPr>
          <a:xfrm>
            <a:off x="7624445" y="2452370"/>
            <a:ext cx="1351280" cy="804545"/>
          </a:xfrm>
          <a:custGeom>
            <a:avLst/>
            <a:gdLst>
              <a:gd name="connsiteX0" fmla="*/ 0 w 2157760"/>
              <a:gd name="connsiteY0" fmla="*/ 0 h 836341"/>
              <a:gd name="connsiteX1" fmla="*/ 1739590 w 2157760"/>
              <a:gd name="connsiteY1" fmla="*/ 0 h 836341"/>
              <a:gd name="connsiteX2" fmla="*/ 2157760 w 2157760"/>
              <a:gd name="connsiteY2" fmla="*/ 418171 h 836341"/>
              <a:gd name="connsiteX3" fmla="*/ 1739590 w 2157760"/>
              <a:gd name="connsiteY3" fmla="*/ 836341 h 836341"/>
              <a:gd name="connsiteX4" fmla="*/ 0 w 2157760"/>
              <a:gd name="connsiteY4" fmla="*/ 836341 h 836341"/>
              <a:gd name="connsiteX5" fmla="*/ 418170 w 2157760"/>
              <a:gd name="connsiteY5" fmla="*/ 418171 h 83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7760" h="836341">
                <a:moveTo>
                  <a:pt x="0" y="0"/>
                </a:moveTo>
                <a:lnTo>
                  <a:pt x="1739590" y="0"/>
                </a:lnTo>
                <a:lnTo>
                  <a:pt x="2157760" y="418171"/>
                </a:lnTo>
                <a:lnTo>
                  <a:pt x="1739590" y="836341"/>
                </a:lnTo>
                <a:lnTo>
                  <a:pt x="0" y="836341"/>
                </a:lnTo>
                <a:lnTo>
                  <a:pt x="418170" y="41817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 name="PA_矩形 8"/>
          <p:cNvSpPr/>
          <p:nvPr>
            <p:custDataLst>
              <p:tags r:id="rId11"/>
            </p:custDataLst>
          </p:nvPr>
        </p:nvSpPr>
        <p:spPr>
          <a:xfrm>
            <a:off x="7818755" y="2520950"/>
            <a:ext cx="997585" cy="284480"/>
          </a:xfrm>
          <a:prstGeom prst="rect">
            <a:avLst/>
          </a:prstGeom>
        </p:spPr>
        <p:txBody>
          <a:bodyPr wrap="square">
            <a:noAutofit/>
          </a:bodyPr>
          <a:p>
            <a:pPr lvl="0" algn="ctr" defTabSz="685800">
              <a:defRPr/>
            </a:pPr>
            <a:r>
              <a:rPr lang="en-US" altLang="zh-CN" kern="0">
                <a:solidFill>
                  <a:schemeClr val="bg1"/>
                </a:solidFill>
                <a:latin typeface="+mj-lt"/>
                <a:ea typeface="微软雅黑" panose="020B0503020204020204" charset="-122"/>
              </a:rPr>
              <a:t>GA  Version</a:t>
            </a:r>
            <a:endParaRPr lang="en-US" altLang="zh-CN" kern="0">
              <a:solidFill>
                <a:schemeClr val="bg1"/>
              </a:solidFill>
              <a:latin typeface="+mj-lt"/>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PA_矩形 8"/>
          <p:cNvSpPr/>
          <p:nvPr>
            <p:custDataLst>
              <p:tags r:id="rId1"/>
            </p:custDataLst>
          </p:nvPr>
        </p:nvSpPr>
        <p:spPr>
          <a:xfrm>
            <a:off x="2412725" y="148046"/>
            <a:ext cx="4318551" cy="400110"/>
          </a:xfrm>
          <a:prstGeom prst="rect">
            <a:avLst/>
          </a:prstGeom>
        </p:spPr>
        <p:txBody>
          <a:bodyPr wrap="square">
            <a:spAutoFit/>
          </a:bodyPr>
          <a:lstStyle/>
          <a:p>
            <a:pPr algn="ctr" defTabSz="685800"/>
            <a:r>
              <a:rPr lang="en-US" altLang="zh-CN" sz="2000" b="1" kern="0">
                <a:solidFill>
                  <a:srgbClr val="4D4D4D"/>
                </a:solidFill>
                <a:latin typeface="+mj-lt"/>
                <a:ea typeface="微软雅黑" panose="020B0503020204020204" charset="-122"/>
              </a:rPr>
              <a:t>Work  Planning</a:t>
            </a:r>
            <a:endParaRPr lang="en-US" altLang="zh-CN" sz="2000" b="1" kern="0">
              <a:solidFill>
                <a:srgbClr val="4D4D4D"/>
              </a:solidFill>
              <a:latin typeface="+mj-lt"/>
              <a:ea typeface="微软雅黑" panose="020B0503020204020204" charset="-122"/>
            </a:endParaRPr>
          </a:p>
        </p:txBody>
      </p:sp>
      <p:sp>
        <p:nvSpPr>
          <p:cNvPr id="4" name="箭头: 五边形 3"/>
          <p:cNvSpPr/>
          <p:nvPr>
            <p:custDataLst>
              <p:tags r:id="rId2"/>
            </p:custDataLst>
          </p:nvPr>
        </p:nvSpPr>
        <p:spPr>
          <a:xfrm>
            <a:off x="361950" y="1176655"/>
            <a:ext cx="1445895" cy="82296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p:cNvSpPr/>
          <p:nvPr>
            <p:custDataLst>
              <p:tags r:id="rId3"/>
            </p:custDataLst>
          </p:nvPr>
        </p:nvSpPr>
        <p:spPr>
          <a:xfrm>
            <a:off x="2092960" y="1177925"/>
            <a:ext cx="1414780" cy="822325"/>
          </a:xfrm>
          <a:custGeom>
            <a:avLst/>
            <a:gdLst>
              <a:gd name="connsiteX0" fmla="*/ 0 w 2157760"/>
              <a:gd name="connsiteY0" fmla="*/ 0 h 836341"/>
              <a:gd name="connsiteX1" fmla="*/ 1739590 w 2157760"/>
              <a:gd name="connsiteY1" fmla="*/ 0 h 836341"/>
              <a:gd name="connsiteX2" fmla="*/ 2157760 w 2157760"/>
              <a:gd name="connsiteY2" fmla="*/ 418171 h 836341"/>
              <a:gd name="connsiteX3" fmla="*/ 1739590 w 2157760"/>
              <a:gd name="connsiteY3" fmla="*/ 836341 h 836341"/>
              <a:gd name="connsiteX4" fmla="*/ 0 w 2157760"/>
              <a:gd name="connsiteY4" fmla="*/ 836341 h 836341"/>
              <a:gd name="connsiteX5" fmla="*/ 418170 w 2157760"/>
              <a:gd name="connsiteY5" fmla="*/ 418171 h 83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7760" h="836341">
                <a:moveTo>
                  <a:pt x="0" y="0"/>
                </a:moveTo>
                <a:lnTo>
                  <a:pt x="1739590" y="0"/>
                </a:lnTo>
                <a:lnTo>
                  <a:pt x="2157760" y="418171"/>
                </a:lnTo>
                <a:lnTo>
                  <a:pt x="1739590" y="836341"/>
                </a:lnTo>
                <a:lnTo>
                  <a:pt x="0" y="836341"/>
                </a:lnTo>
                <a:lnTo>
                  <a:pt x="418170" y="418171"/>
                </a:lnTo>
                <a:close/>
              </a:path>
            </a:pathLst>
          </a:cu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1" name="PA_矩形 8"/>
          <p:cNvSpPr/>
          <p:nvPr>
            <p:custDataLst>
              <p:tags r:id="rId4"/>
            </p:custDataLst>
          </p:nvPr>
        </p:nvSpPr>
        <p:spPr>
          <a:xfrm>
            <a:off x="387350" y="1263015"/>
            <a:ext cx="1046480" cy="284480"/>
          </a:xfrm>
          <a:prstGeom prst="rect">
            <a:avLst/>
          </a:prstGeom>
        </p:spPr>
        <p:txBody>
          <a:bodyPr wrap="square">
            <a:noAutofit/>
          </a:bodyPr>
          <a:lstStyle/>
          <a:p>
            <a:pPr lvl="0" algn="ctr" defTabSz="685800">
              <a:defRPr/>
            </a:pPr>
            <a:r>
              <a:rPr lang="en-US" altLang="zh-CN" kern="0">
                <a:solidFill>
                  <a:schemeClr val="bg1"/>
                </a:solidFill>
                <a:latin typeface="+mj-lt"/>
                <a:ea typeface="微软雅黑" panose="020B0503020204020204" charset="-122"/>
              </a:rPr>
              <a:t>A</a:t>
            </a:r>
            <a:r>
              <a:rPr lang="en-US" altLang="zh-CN" kern="0">
                <a:solidFill>
                  <a:schemeClr val="bg1"/>
                </a:solidFill>
                <a:latin typeface="+mj-lt"/>
                <a:ea typeface="微软雅黑" panose="020B0503020204020204" charset="-122"/>
              </a:rPr>
              <a:t>lpha</a:t>
            </a:r>
            <a:endParaRPr lang="en-US" altLang="zh-CN" kern="0">
              <a:solidFill>
                <a:schemeClr val="bg1"/>
              </a:solidFill>
              <a:latin typeface="+mj-lt"/>
              <a:ea typeface="微软雅黑" panose="020B0503020204020204" charset="-122"/>
            </a:endParaRPr>
          </a:p>
          <a:p>
            <a:pPr lvl="0" algn="ctr" defTabSz="685800">
              <a:defRPr/>
            </a:pPr>
            <a:r>
              <a:rPr lang="en-US" altLang="zh-CN" kern="0">
                <a:solidFill>
                  <a:schemeClr val="bg1"/>
                </a:solidFill>
                <a:latin typeface="+mj-lt"/>
                <a:ea typeface="微软雅黑" panose="020B0503020204020204" charset="-122"/>
              </a:rPr>
              <a:t>Version</a:t>
            </a:r>
            <a:endParaRPr lang="en-US" altLang="zh-CN" kern="0">
              <a:solidFill>
                <a:schemeClr val="bg1"/>
              </a:solidFill>
              <a:latin typeface="+mj-lt"/>
              <a:ea typeface="微软雅黑" panose="020B0503020204020204" charset="-122"/>
            </a:endParaRPr>
          </a:p>
        </p:txBody>
      </p:sp>
      <p:sp>
        <p:nvSpPr>
          <p:cNvPr id="72" name="矩形 71"/>
          <p:cNvSpPr/>
          <p:nvPr>
            <p:custDataLst>
              <p:tags r:id="rId5"/>
            </p:custDataLst>
          </p:nvPr>
        </p:nvSpPr>
        <p:spPr>
          <a:xfrm>
            <a:off x="2734310" y="2188845"/>
            <a:ext cx="4077970" cy="2353310"/>
          </a:xfrm>
          <a:prstGeom prst="rect">
            <a:avLst/>
          </a:prstGeom>
        </p:spPr>
        <p:txBody>
          <a:bodyPr wrap="square">
            <a:spAutoFit/>
          </a:bodyPr>
          <a:lstStyle/>
          <a:p>
            <a:pPr algn="l" defTabSz="685800">
              <a:lnSpc>
                <a:spcPct val="150000"/>
              </a:lnSpc>
              <a:buClr>
                <a:srgbClr val="E7E6E6">
                  <a:lumMod val="10000"/>
                </a:srgbClr>
              </a:buClr>
              <a:defRPr/>
            </a:pPr>
            <a:r>
              <a:rPr kumimoji="0" lang="en-US" altLang="zh-CN" sz="1400" b="1"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Pricing</a:t>
            </a:r>
            <a:r>
              <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 Provided for free, focus on collecting more user feedback.</a:t>
            </a:r>
            <a:endPar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endParaRPr>
          </a:p>
          <a:p>
            <a:pPr algn="l" defTabSz="685800">
              <a:lnSpc>
                <a:spcPct val="150000"/>
              </a:lnSpc>
              <a:buClr>
                <a:srgbClr val="E7E6E6">
                  <a:lumMod val="10000"/>
                </a:srgbClr>
              </a:buClr>
              <a:defRPr/>
            </a:pPr>
            <a:r>
              <a:rPr kumimoji="0" lang="en-US" altLang="zh-CN" sz="1400" b="1"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Goal</a:t>
            </a:r>
            <a:r>
              <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 </a:t>
            </a:r>
            <a:r>
              <a:rPr lang="en-US" altLang="zh-CN" sz="140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Reach 5,000 downloads and use user feedback to improve the app’s features and performance.</a:t>
            </a:r>
            <a:endPar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endParaRPr>
          </a:p>
          <a:p>
            <a:pPr algn="l" defTabSz="685800">
              <a:lnSpc>
                <a:spcPct val="150000"/>
              </a:lnSpc>
              <a:buClr>
                <a:srgbClr val="E7E6E6">
                  <a:lumMod val="10000"/>
                </a:srgbClr>
              </a:buClr>
              <a:defRPr/>
            </a:pPr>
            <a:r>
              <a:rPr kumimoji="0" lang="en-US" altLang="zh-CN" sz="1400" b="1"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Sales Focus</a:t>
            </a:r>
            <a:r>
              <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 Ensure user retention through feedback collection and lay the foundation for introducing paid features in future versions.</a:t>
            </a:r>
            <a:endPar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endParaRPr>
          </a:p>
        </p:txBody>
      </p:sp>
      <p:sp>
        <p:nvSpPr>
          <p:cNvPr id="73" name="PA_矩形 8"/>
          <p:cNvSpPr/>
          <p:nvPr>
            <p:custDataLst>
              <p:tags r:id="rId6"/>
            </p:custDataLst>
          </p:nvPr>
        </p:nvSpPr>
        <p:spPr>
          <a:xfrm>
            <a:off x="2343150" y="1263015"/>
            <a:ext cx="1013460" cy="284480"/>
          </a:xfrm>
          <a:prstGeom prst="rect">
            <a:avLst/>
          </a:prstGeom>
        </p:spPr>
        <p:txBody>
          <a:bodyPr wrap="square">
            <a:noAutofit/>
          </a:bodyPr>
          <a:lstStyle/>
          <a:p>
            <a:pPr lvl="0" algn="ctr" defTabSz="685800">
              <a:defRPr/>
            </a:pPr>
            <a:r>
              <a:rPr lang="en-US" altLang="zh-CN" kern="0">
                <a:solidFill>
                  <a:schemeClr val="bg1"/>
                </a:solidFill>
                <a:latin typeface="+mj-lt"/>
                <a:ea typeface="微软雅黑" panose="020B0503020204020204" charset="-122"/>
              </a:rPr>
              <a:t>Beta Version</a:t>
            </a:r>
            <a:endParaRPr lang="en-US" altLang="zh-CN" kern="0">
              <a:solidFill>
                <a:schemeClr val="bg1"/>
              </a:solidFill>
              <a:latin typeface="+mj-lt"/>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p:tgtEl>
                                          <p:spTgt spid="72"/>
                                        </p:tgtEl>
                                        <p:attrNameLst>
                                          <p:attrName>ppt_y</p:attrName>
                                        </p:attrNameLst>
                                      </p:cBhvr>
                                      <p:tavLst>
                                        <p:tav tm="0">
                                          <p:val>
                                            <p:strVal val="#ppt_y+#ppt_h*1.125000"/>
                                          </p:val>
                                        </p:tav>
                                        <p:tav tm="100000">
                                          <p:val>
                                            <p:strVal val="#ppt_y"/>
                                          </p:val>
                                        </p:tav>
                                      </p:tavLst>
                                    </p:anim>
                                    <p:animEffect transition="in" filter="wipe(up)">
                                      <p:cBhvr>
                                        <p:cTn id="8"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2"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PA_矩形 8"/>
          <p:cNvSpPr/>
          <p:nvPr>
            <p:custDataLst>
              <p:tags r:id="rId1"/>
            </p:custDataLst>
          </p:nvPr>
        </p:nvSpPr>
        <p:spPr>
          <a:xfrm>
            <a:off x="2412725" y="148046"/>
            <a:ext cx="4318551" cy="400110"/>
          </a:xfrm>
          <a:prstGeom prst="rect">
            <a:avLst/>
          </a:prstGeom>
        </p:spPr>
        <p:txBody>
          <a:bodyPr wrap="square">
            <a:spAutoFit/>
          </a:bodyPr>
          <a:lstStyle/>
          <a:p>
            <a:pPr algn="ctr" defTabSz="685800"/>
            <a:r>
              <a:rPr lang="en-US" altLang="zh-CN" sz="2000" b="1" kern="0">
                <a:solidFill>
                  <a:srgbClr val="4D4D4D"/>
                </a:solidFill>
                <a:latin typeface="+mj-lt"/>
                <a:ea typeface="微软雅黑" panose="020B0503020204020204" charset="-122"/>
              </a:rPr>
              <a:t>Work  Planning</a:t>
            </a:r>
            <a:endParaRPr lang="en-US" altLang="zh-CN" sz="2000" b="1" kern="0">
              <a:solidFill>
                <a:srgbClr val="4D4D4D"/>
              </a:solidFill>
              <a:latin typeface="+mj-lt"/>
              <a:ea typeface="微软雅黑" panose="020B0503020204020204" charset="-122"/>
            </a:endParaRPr>
          </a:p>
        </p:txBody>
      </p:sp>
      <p:sp>
        <p:nvSpPr>
          <p:cNvPr id="4" name="箭头: 五边形 3"/>
          <p:cNvSpPr/>
          <p:nvPr>
            <p:custDataLst>
              <p:tags r:id="rId2"/>
            </p:custDataLst>
          </p:nvPr>
        </p:nvSpPr>
        <p:spPr>
          <a:xfrm>
            <a:off x="363220" y="1079500"/>
            <a:ext cx="1445895" cy="82296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p:cNvSpPr/>
          <p:nvPr>
            <p:custDataLst>
              <p:tags r:id="rId3"/>
            </p:custDataLst>
          </p:nvPr>
        </p:nvSpPr>
        <p:spPr>
          <a:xfrm>
            <a:off x="2094230" y="1080770"/>
            <a:ext cx="1414780" cy="822325"/>
          </a:xfrm>
          <a:custGeom>
            <a:avLst/>
            <a:gdLst>
              <a:gd name="connsiteX0" fmla="*/ 0 w 2157760"/>
              <a:gd name="connsiteY0" fmla="*/ 0 h 836341"/>
              <a:gd name="connsiteX1" fmla="*/ 1739590 w 2157760"/>
              <a:gd name="connsiteY1" fmla="*/ 0 h 836341"/>
              <a:gd name="connsiteX2" fmla="*/ 2157760 w 2157760"/>
              <a:gd name="connsiteY2" fmla="*/ 418171 h 836341"/>
              <a:gd name="connsiteX3" fmla="*/ 1739590 w 2157760"/>
              <a:gd name="connsiteY3" fmla="*/ 836341 h 836341"/>
              <a:gd name="connsiteX4" fmla="*/ 0 w 2157760"/>
              <a:gd name="connsiteY4" fmla="*/ 836341 h 836341"/>
              <a:gd name="connsiteX5" fmla="*/ 418170 w 2157760"/>
              <a:gd name="connsiteY5" fmla="*/ 418171 h 83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7760" h="836341">
                <a:moveTo>
                  <a:pt x="0" y="0"/>
                </a:moveTo>
                <a:lnTo>
                  <a:pt x="1739590" y="0"/>
                </a:lnTo>
                <a:lnTo>
                  <a:pt x="2157760" y="418171"/>
                </a:lnTo>
                <a:lnTo>
                  <a:pt x="1739590" y="836341"/>
                </a:lnTo>
                <a:lnTo>
                  <a:pt x="0" y="836341"/>
                </a:lnTo>
                <a:lnTo>
                  <a:pt x="418170" y="418171"/>
                </a:lnTo>
                <a:close/>
              </a:path>
            </a:pathLst>
          </a:cu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0" name="任意多边形: 形状 29"/>
          <p:cNvSpPr/>
          <p:nvPr>
            <p:custDataLst>
              <p:tags r:id="rId4"/>
            </p:custDataLst>
          </p:nvPr>
        </p:nvSpPr>
        <p:spPr>
          <a:xfrm>
            <a:off x="3929380" y="1082040"/>
            <a:ext cx="1409065" cy="821055"/>
          </a:xfrm>
          <a:custGeom>
            <a:avLst/>
            <a:gdLst>
              <a:gd name="connsiteX0" fmla="*/ 0 w 2157760"/>
              <a:gd name="connsiteY0" fmla="*/ 0 h 836341"/>
              <a:gd name="connsiteX1" fmla="*/ 1739590 w 2157760"/>
              <a:gd name="connsiteY1" fmla="*/ 0 h 836341"/>
              <a:gd name="connsiteX2" fmla="*/ 2157760 w 2157760"/>
              <a:gd name="connsiteY2" fmla="*/ 418171 h 836341"/>
              <a:gd name="connsiteX3" fmla="*/ 1739590 w 2157760"/>
              <a:gd name="connsiteY3" fmla="*/ 836341 h 836341"/>
              <a:gd name="connsiteX4" fmla="*/ 0 w 2157760"/>
              <a:gd name="connsiteY4" fmla="*/ 836341 h 836341"/>
              <a:gd name="connsiteX5" fmla="*/ 418170 w 2157760"/>
              <a:gd name="connsiteY5" fmla="*/ 418171 h 83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7760" h="836341">
                <a:moveTo>
                  <a:pt x="0" y="0"/>
                </a:moveTo>
                <a:lnTo>
                  <a:pt x="1739590" y="0"/>
                </a:lnTo>
                <a:lnTo>
                  <a:pt x="2157760" y="418171"/>
                </a:lnTo>
                <a:lnTo>
                  <a:pt x="1739590" y="836341"/>
                </a:lnTo>
                <a:lnTo>
                  <a:pt x="0" y="836341"/>
                </a:lnTo>
                <a:lnTo>
                  <a:pt x="418170" y="41817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1" name="PA_矩形 8"/>
          <p:cNvSpPr/>
          <p:nvPr>
            <p:custDataLst>
              <p:tags r:id="rId5"/>
            </p:custDataLst>
          </p:nvPr>
        </p:nvSpPr>
        <p:spPr>
          <a:xfrm>
            <a:off x="388620" y="1165860"/>
            <a:ext cx="1046480" cy="284480"/>
          </a:xfrm>
          <a:prstGeom prst="rect">
            <a:avLst/>
          </a:prstGeom>
        </p:spPr>
        <p:txBody>
          <a:bodyPr wrap="square">
            <a:noAutofit/>
          </a:bodyPr>
          <a:lstStyle/>
          <a:p>
            <a:pPr lvl="0" algn="ctr" defTabSz="685800">
              <a:defRPr/>
            </a:pPr>
            <a:r>
              <a:rPr lang="en-US" altLang="zh-CN" kern="0">
                <a:solidFill>
                  <a:schemeClr val="bg1"/>
                </a:solidFill>
                <a:latin typeface="+mj-lt"/>
                <a:ea typeface="微软雅黑" panose="020B0503020204020204" charset="-122"/>
              </a:rPr>
              <a:t>A</a:t>
            </a:r>
            <a:r>
              <a:rPr lang="en-US" altLang="zh-CN" kern="0">
                <a:solidFill>
                  <a:schemeClr val="bg1"/>
                </a:solidFill>
                <a:latin typeface="+mj-lt"/>
                <a:ea typeface="微软雅黑" panose="020B0503020204020204" charset="-122"/>
              </a:rPr>
              <a:t>lpha</a:t>
            </a:r>
            <a:endParaRPr lang="en-US" altLang="zh-CN" kern="0">
              <a:solidFill>
                <a:schemeClr val="bg1"/>
              </a:solidFill>
              <a:latin typeface="+mj-lt"/>
              <a:ea typeface="微软雅黑" panose="020B0503020204020204" charset="-122"/>
            </a:endParaRPr>
          </a:p>
          <a:p>
            <a:pPr lvl="0" algn="ctr" defTabSz="685800">
              <a:defRPr/>
            </a:pPr>
            <a:r>
              <a:rPr lang="en-US" altLang="zh-CN" kern="0">
                <a:solidFill>
                  <a:schemeClr val="bg1"/>
                </a:solidFill>
                <a:latin typeface="+mj-lt"/>
                <a:ea typeface="微软雅黑" panose="020B0503020204020204" charset="-122"/>
              </a:rPr>
              <a:t>Version</a:t>
            </a:r>
            <a:endParaRPr lang="en-US" altLang="zh-CN" kern="0">
              <a:solidFill>
                <a:schemeClr val="bg1"/>
              </a:solidFill>
              <a:latin typeface="+mj-lt"/>
              <a:ea typeface="微软雅黑" panose="020B0503020204020204" charset="-122"/>
            </a:endParaRPr>
          </a:p>
        </p:txBody>
      </p:sp>
      <p:sp>
        <p:nvSpPr>
          <p:cNvPr id="73" name="PA_矩形 8"/>
          <p:cNvSpPr/>
          <p:nvPr>
            <p:custDataLst>
              <p:tags r:id="rId6"/>
            </p:custDataLst>
          </p:nvPr>
        </p:nvSpPr>
        <p:spPr>
          <a:xfrm>
            <a:off x="2344420" y="1165860"/>
            <a:ext cx="1013460" cy="284480"/>
          </a:xfrm>
          <a:prstGeom prst="rect">
            <a:avLst/>
          </a:prstGeom>
        </p:spPr>
        <p:txBody>
          <a:bodyPr wrap="square">
            <a:noAutofit/>
          </a:bodyPr>
          <a:lstStyle/>
          <a:p>
            <a:pPr lvl="0" algn="ctr" defTabSz="685800">
              <a:defRPr/>
            </a:pPr>
            <a:r>
              <a:rPr lang="en-US" altLang="zh-CN" kern="0">
                <a:solidFill>
                  <a:schemeClr val="bg1"/>
                </a:solidFill>
                <a:latin typeface="+mj-lt"/>
                <a:ea typeface="微软雅黑" panose="020B0503020204020204" charset="-122"/>
              </a:rPr>
              <a:t>Beta Version</a:t>
            </a:r>
            <a:endParaRPr lang="en-US" altLang="zh-CN" kern="0">
              <a:solidFill>
                <a:schemeClr val="bg1"/>
              </a:solidFill>
              <a:latin typeface="+mj-lt"/>
              <a:ea typeface="微软雅黑" panose="020B0503020204020204" charset="-122"/>
            </a:endParaRPr>
          </a:p>
        </p:txBody>
      </p:sp>
      <p:sp>
        <p:nvSpPr>
          <p:cNvPr id="74" name="矩形 73"/>
          <p:cNvSpPr/>
          <p:nvPr>
            <p:custDataLst>
              <p:tags r:id="rId7"/>
            </p:custDataLst>
          </p:nvPr>
        </p:nvSpPr>
        <p:spPr>
          <a:xfrm>
            <a:off x="2413000" y="2437130"/>
            <a:ext cx="5227320" cy="2030095"/>
          </a:xfrm>
          <a:prstGeom prst="rect">
            <a:avLst/>
          </a:prstGeom>
        </p:spPr>
        <p:txBody>
          <a:bodyPr wrap="square">
            <a:spAutoFit/>
          </a:bodyPr>
          <a:lstStyle/>
          <a:p>
            <a:pPr algn="l" defTabSz="685800">
              <a:lnSpc>
                <a:spcPct val="150000"/>
              </a:lnSpc>
              <a:buClr>
                <a:srgbClr val="E7E6E6">
                  <a:lumMod val="10000"/>
                </a:srgbClr>
              </a:buClr>
              <a:defRPr/>
            </a:pPr>
            <a:r>
              <a:rPr kumimoji="0" lang="en-US" altLang="zh-CN" sz="1400" b="1"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Pricing</a:t>
            </a:r>
            <a:r>
              <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 Potential introduction of optional small-fee features (e.g., more detailed health reports) to help cover operational costs.</a:t>
            </a:r>
            <a:endPar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endParaRPr>
          </a:p>
          <a:p>
            <a:pPr algn="l" defTabSz="685800">
              <a:lnSpc>
                <a:spcPct val="150000"/>
              </a:lnSpc>
              <a:buClr>
                <a:srgbClr val="E7E6E6">
                  <a:lumMod val="10000"/>
                </a:srgbClr>
              </a:buClr>
              <a:defRPr/>
            </a:pPr>
            <a:r>
              <a:rPr kumimoji="0" lang="en-US" altLang="zh-CN" sz="1400" b="1"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Goal</a:t>
            </a:r>
            <a:r>
              <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 Test user acceptance of paid features and explore the app’s revenue potential.</a:t>
            </a:r>
            <a:endPar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endParaRPr>
          </a:p>
          <a:p>
            <a:pPr algn="l" defTabSz="685800">
              <a:lnSpc>
                <a:spcPct val="150000"/>
              </a:lnSpc>
              <a:buClr>
                <a:srgbClr val="E7E6E6">
                  <a:lumMod val="10000"/>
                </a:srgbClr>
              </a:buClr>
              <a:defRPr/>
            </a:pPr>
            <a:r>
              <a:rPr kumimoji="0" lang="en-US" altLang="zh-CN" sz="1400" b="1"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Sales Focus</a:t>
            </a:r>
            <a:r>
              <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 Continue focusing on user growth while testing the market’s response to paid features.</a:t>
            </a:r>
            <a:endPar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endParaRPr>
          </a:p>
        </p:txBody>
      </p:sp>
      <p:sp>
        <p:nvSpPr>
          <p:cNvPr id="75" name="PA_矩形 8"/>
          <p:cNvSpPr/>
          <p:nvPr>
            <p:custDataLst>
              <p:tags r:id="rId8"/>
            </p:custDataLst>
          </p:nvPr>
        </p:nvSpPr>
        <p:spPr>
          <a:xfrm>
            <a:off x="4016375" y="1155700"/>
            <a:ext cx="1236345" cy="284480"/>
          </a:xfrm>
          <a:prstGeom prst="rect">
            <a:avLst/>
          </a:prstGeom>
        </p:spPr>
        <p:txBody>
          <a:bodyPr wrap="square">
            <a:noAutofit/>
          </a:bodyPr>
          <a:lstStyle/>
          <a:p>
            <a:pPr lvl="0" algn="ctr" defTabSz="685800">
              <a:defRPr/>
            </a:pPr>
            <a:r>
              <a:rPr lang="en-US" altLang="zh-CN" kern="0">
                <a:solidFill>
                  <a:schemeClr val="bg1"/>
                </a:solidFill>
                <a:latin typeface="+mj-lt"/>
                <a:ea typeface="微软雅黑" panose="020B0503020204020204" charset="-122"/>
              </a:rPr>
              <a:t>Trial Version </a:t>
            </a:r>
            <a:endParaRPr lang="en-US" altLang="zh-CN" kern="0">
              <a:solidFill>
                <a:schemeClr val="bg1"/>
              </a:solidFill>
              <a:latin typeface="+mj-lt"/>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5"/>
                                        </p:tgtEl>
                                        <p:attrNameLst>
                                          <p:attrName>style.visibility</p:attrName>
                                        </p:attrNameLst>
                                      </p:cBhvr>
                                      <p:to>
                                        <p:strVal val="visible"/>
                                      </p:to>
                                    </p:set>
                                    <p:anim calcmode="lin" valueType="num">
                                      <p:cBhvr additive="base">
                                        <p:cTn id="11" dur="500" fill="hold"/>
                                        <p:tgtEl>
                                          <p:spTgt spid="75"/>
                                        </p:tgtEl>
                                        <p:attrNameLst>
                                          <p:attrName>ppt_x</p:attrName>
                                        </p:attrNameLst>
                                      </p:cBhvr>
                                      <p:tavLst>
                                        <p:tav tm="0">
                                          <p:val>
                                            <p:strVal val="#ppt_x"/>
                                          </p:val>
                                        </p:tav>
                                        <p:tav tm="100000">
                                          <p:val>
                                            <p:strVal val="#ppt_x"/>
                                          </p:val>
                                        </p:tav>
                                      </p:tavLst>
                                    </p:anim>
                                    <p:anim calcmode="lin" valueType="num">
                                      <p:cBhvr additive="base">
                                        <p:cTn id="12"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wipe(down)">
                                      <p:cBhvr>
                                        <p:cTn id="17"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4" grpId="1"/>
      <p:bldP spid="30" grpId="0" bldLvl="0" animBg="1"/>
      <p:bldP spid="7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PA_矩形 8"/>
          <p:cNvSpPr/>
          <p:nvPr>
            <p:custDataLst>
              <p:tags r:id="rId1"/>
            </p:custDataLst>
          </p:nvPr>
        </p:nvSpPr>
        <p:spPr>
          <a:xfrm>
            <a:off x="2412725" y="148046"/>
            <a:ext cx="4318551" cy="400110"/>
          </a:xfrm>
          <a:prstGeom prst="rect">
            <a:avLst/>
          </a:prstGeom>
        </p:spPr>
        <p:txBody>
          <a:bodyPr wrap="square">
            <a:spAutoFit/>
          </a:bodyPr>
          <a:lstStyle/>
          <a:p>
            <a:pPr algn="ctr" defTabSz="685800"/>
            <a:r>
              <a:rPr lang="en-US" altLang="zh-CN" sz="2000" b="1" kern="0">
                <a:solidFill>
                  <a:srgbClr val="4D4D4D"/>
                </a:solidFill>
                <a:latin typeface="+mj-lt"/>
                <a:ea typeface="微软雅黑" panose="020B0503020204020204" charset="-122"/>
              </a:rPr>
              <a:t>Work  Planning</a:t>
            </a:r>
            <a:endParaRPr lang="en-US" altLang="zh-CN" sz="2000" b="1" kern="0">
              <a:solidFill>
                <a:srgbClr val="4D4D4D"/>
              </a:solidFill>
              <a:latin typeface="+mj-lt"/>
              <a:ea typeface="微软雅黑" panose="020B0503020204020204" charset="-122"/>
            </a:endParaRPr>
          </a:p>
        </p:txBody>
      </p:sp>
      <p:sp>
        <p:nvSpPr>
          <p:cNvPr id="4" name="箭头: 五边形 3"/>
          <p:cNvSpPr/>
          <p:nvPr>
            <p:custDataLst>
              <p:tags r:id="rId2"/>
            </p:custDataLst>
          </p:nvPr>
        </p:nvSpPr>
        <p:spPr>
          <a:xfrm>
            <a:off x="361950" y="1310640"/>
            <a:ext cx="1445895" cy="82296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p:cNvSpPr/>
          <p:nvPr>
            <p:custDataLst>
              <p:tags r:id="rId3"/>
            </p:custDataLst>
          </p:nvPr>
        </p:nvSpPr>
        <p:spPr>
          <a:xfrm>
            <a:off x="2092960" y="1311910"/>
            <a:ext cx="1414780" cy="822325"/>
          </a:xfrm>
          <a:custGeom>
            <a:avLst/>
            <a:gdLst>
              <a:gd name="connsiteX0" fmla="*/ 0 w 2157760"/>
              <a:gd name="connsiteY0" fmla="*/ 0 h 836341"/>
              <a:gd name="connsiteX1" fmla="*/ 1739590 w 2157760"/>
              <a:gd name="connsiteY1" fmla="*/ 0 h 836341"/>
              <a:gd name="connsiteX2" fmla="*/ 2157760 w 2157760"/>
              <a:gd name="connsiteY2" fmla="*/ 418171 h 836341"/>
              <a:gd name="connsiteX3" fmla="*/ 1739590 w 2157760"/>
              <a:gd name="connsiteY3" fmla="*/ 836341 h 836341"/>
              <a:gd name="connsiteX4" fmla="*/ 0 w 2157760"/>
              <a:gd name="connsiteY4" fmla="*/ 836341 h 836341"/>
              <a:gd name="connsiteX5" fmla="*/ 418170 w 2157760"/>
              <a:gd name="connsiteY5" fmla="*/ 418171 h 83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7760" h="836341">
                <a:moveTo>
                  <a:pt x="0" y="0"/>
                </a:moveTo>
                <a:lnTo>
                  <a:pt x="1739590" y="0"/>
                </a:lnTo>
                <a:lnTo>
                  <a:pt x="2157760" y="418171"/>
                </a:lnTo>
                <a:lnTo>
                  <a:pt x="1739590" y="836341"/>
                </a:lnTo>
                <a:lnTo>
                  <a:pt x="0" y="836341"/>
                </a:lnTo>
                <a:lnTo>
                  <a:pt x="418170" y="418171"/>
                </a:lnTo>
                <a:close/>
              </a:path>
            </a:pathLst>
          </a:cu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0" name="任意多边形: 形状 29"/>
          <p:cNvSpPr/>
          <p:nvPr>
            <p:custDataLst>
              <p:tags r:id="rId4"/>
            </p:custDataLst>
          </p:nvPr>
        </p:nvSpPr>
        <p:spPr>
          <a:xfrm>
            <a:off x="3928110" y="1313180"/>
            <a:ext cx="1409065" cy="821055"/>
          </a:xfrm>
          <a:custGeom>
            <a:avLst/>
            <a:gdLst>
              <a:gd name="connsiteX0" fmla="*/ 0 w 2157760"/>
              <a:gd name="connsiteY0" fmla="*/ 0 h 836341"/>
              <a:gd name="connsiteX1" fmla="*/ 1739590 w 2157760"/>
              <a:gd name="connsiteY1" fmla="*/ 0 h 836341"/>
              <a:gd name="connsiteX2" fmla="*/ 2157760 w 2157760"/>
              <a:gd name="connsiteY2" fmla="*/ 418171 h 836341"/>
              <a:gd name="connsiteX3" fmla="*/ 1739590 w 2157760"/>
              <a:gd name="connsiteY3" fmla="*/ 836341 h 836341"/>
              <a:gd name="connsiteX4" fmla="*/ 0 w 2157760"/>
              <a:gd name="connsiteY4" fmla="*/ 836341 h 836341"/>
              <a:gd name="connsiteX5" fmla="*/ 418170 w 2157760"/>
              <a:gd name="connsiteY5" fmla="*/ 418171 h 83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7760" h="836341">
                <a:moveTo>
                  <a:pt x="0" y="0"/>
                </a:moveTo>
                <a:lnTo>
                  <a:pt x="1739590" y="0"/>
                </a:lnTo>
                <a:lnTo>
                  <a:pt x="2157760" y="418171"/>
                </a:lnTo>
                <a:lnTo>
                  <a:pt x="1739590" y="836341"/>
                </a:lnTo>
                <a:lnTo>
                  <a:pt x="0" y="836341"/>
                </a:lnTo>
                <a:lnTo>
                  <a:pt x="418170" y="41817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1" name="任意多边形: 形状 30"/>
          <p:cNvSpPr/>
          <p:nvPr>
            <p:custDataLst>
              <p:tags r:id="rId5"/>
            </p:custDataLst>
          </p:nvPr>
        </p:nvSpPr>
        <p:spPr>
          <a:xfrm>
            <a:off x="5758180" y="1328420"/>
            <a:ext cx="1445260" cy="805180"/>
          </a:xfrm>
          <a:custGeom>
            <a:avLst/>
            <a:gdLst>
              <a:gd name="connsiteX0" fmla="*/ 0 w 2157760"/>
              <a:gd name="connsiteY0" fmla="*/ 0 h 836341"/>
              <a:gd name="connsiteX1" fmla="*/ 1739590 w 2157760"/>
              <a:gd name="connsiteY1" fmla="*/ 0 h 836341"/>
              <a:gd name="connsiteX2" fmla="*/ 2157760 w 2157760"/>
              <a:gd name="connsiteY2" fmla="*/ 418171 h 836341"/>
              <a:gd name="connsiteX3" fmla="*/ 1739590 w 2157760"/>
              <a:gd name="connsiteY3" fmla="*/ 836341 h 836341"/>
              <a:gd name="connsiteX4" fmla="*/ 0 w 2157760"/>
              <a:gd name="connsiteY4" fmla="*/ 836341 h 836341"/>
              <a:gd name="connsiteX5" fmla="*/ 418170 w 2157760"/>
              <a:gd name="connsiteY5" fmla="*/ 418171 h 83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7760" h="836341">
                <a:moveTo>
                  <a:pt x="0" y="0"/>
                </a:moveTo>
                <a:lnTo>
                  <a:pt x="1739590" y="0"/>
                </a:lnTo>
                <a:lnTo>
                  <a:pt x="2157760" y="418171"/>
                </a:lnTo>
                <a:lnTo>
                  <a:pt x="1739590" y="836341"/>
                </a:lnTo>
                <a:lnTo>
                  <a:pt x="0" y="836341"/>
                </a:lnTo>
                <a:lnTo>
                  <a:pt x="418170" y="418171"/>
                </a:lnTo>
                <a:close/>
              </a:path>
            </a:pathLst>
          </a:cu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1" name="PA_矩形 8"/>
          <p:cNvSpPr/>
          <p:nvPr>
            <p:custDataLst>
              <p:tags r:id="rId6"/>
            </p:custDataLst>
          </p:nvPr>
        </p:nvSpPr>
        <p:spPr>
          <a:xfrm>
            <a:off x="387350" y="1397000"/>
            <a:ext cx="1046480" cy="284480"/>
          </a:xfrm>
          <a:prstGeom prst="rect">
            <a:avLst/>
          </a:prstGeom>
        </p:spPr>
        <p:txBody>
          <a:bodyPr wrap="square">
            <a:noAutofit/>
          </a:bodyPr>
          <a:lstStyle/>
          <a:p>
            <a:pPr lvl="0" algn="ctr" defTabSz="685800">
              <a:defRPr/>
            </a:pPr>
            <a:r>
              <a:rPr lang="en-US" altLang="zh-CN" kern="0">
                <a:solidFill>
                  <a:schemeClr val="bg1"/>
                </a:solidFill>
                <a:latin typeface="+mj-lt"/>
                <a:ea typeface="微软雅黑" panose="020B0503020204020204" charset="-122"/>
              </a:rPr>
              <a:t>A</a:t>
            </a:r>
            <a:r>
              <a:rPr lang="en-US" altLang="zh-CN" kern="0">
                <a:solidFill>
                  <a:schemeClr val="bg1"/>
                </a:solidFill>
                <a:latin typeface="+mj-lt"/>
                <a:ea typeface="微软雅黑" panose="020B0503020204020204" charset="-122"/>
              </a:rPr>
              <a:t>lpha</a:t>
            </a:r>
            <a:endParaRPr lang="en-US" altLang="zh-CN" kern="0">
              <a:solidFill>
                <a:schemeClr val="bg1"/>
              </a:solidFill>
              <a:latin typeface="+mj-lt"/>
              <a:ea typeface="微软雅黑" panose="020B0503020204020204" charset="-122"/>
            </a:endParaRPr>
          </a:p>
          <a:p>
            <a:pPr lvl="0" algn="ctr" defTabSz="685800">
              <a:defRPr/>
            </a:pPr>
            <a:r>
              <a:rPr lang="en-US" altLang="zh-CN" kern="0">
                <a:solidFill>
                  <a:schemeClr val="bg1"/>
                </a:solidFill>
                <a:latin typeface="+mj-lt"/>
                <a:ea typeface="微软雅黑" panose="020B0503020204020204" charset="-122"/>
              </a:rPr>
              <a:t>Version</a:t>
            </a:r>
            <a:endParaRPr lang="en-US" altLang="zh-CN" kern="0">
              <a:solidFill>
                <a:schemeClr val="bg1"/>
              </a:solidFill>
              <a:latin typeface="+mj-lt"/>
              <a:ea typeface="微软雅黑" panose="020B0503020204020204" charset="-122"/>
            </a:endParaRPr>
          </a:p>
        </p:txBody>
      </p:sp>
      <p:sp>
        <p:nvSpPr>
          <p:cNvPr id="73" name="PA_矩形 8"/>
          <p:cNvSpPr/>
          <p:nvPr>
            <p:custDataLst>
              <p:tags r:id="rId7"/>
            </p:custDataLst>
          </p:nvPr>
        </p:nvSpPr>
        <p:spPr>
          <a:xfrm>
            <a:off x="2343150" y="1397000"/>
            <a:ext cx="1013460" cy="284480"/>
          </a:xfrm>
          <a:prstGeom prst="rect">
            <a:avLst/>
          </a:prstGeom>
        </p:spPr>
        <p:txBody>
          <a:bodyPr wrap="square">
            <a:noAutofit/>
          </a:bodyPr>
          <a:lstStyle/>
          <a:p>
            <a:pPr lvl="0" algn="ctr" defTabSz="685800">
              <a:defRPr/>
            </a:pPr>
            <a:r>
              <a:rPr lang="en-US" altLang="zh-CN" kern="0">
                <a:solidFill>
                  <a:schemeClr val="bg1"/>
                </a:solidFill>
                <a:latin typeface="+mj-lt"/>
                <a:ea typeface="微软雅黑" panose="020B0503020204020204" charset="-122"/>
              </a:rPr>
              <a:t>Beta Version</a:t>
            </a:r>
            <a:endParaRPr lang="en-US" altLang="zh-CN" kern="0">
              <a:solidFill>
                <a:schemeClr val="bg1"/>
              </a:solidFill>
              <a:latin typeface="+mj-lt"/>
              <a:ea typeface="微软雅黑" panose="020B0503020204020204" charset="-122"/>
            </a:endParaRPr>
          </a:p>
        </p:txBody>
      </p:sp>
      <p:sp>
        <p:nvSpPr>
          <p:cNvPr id="75" name="PA_矩形 8"/>
          <p:cNvSpPr/>
          <p:nvPr>
            <p:custDataLst>
              <p:tags r:id="rId8"/>
            </p:custDataLst>
          </p:nvPr>
        </p:nvSpPr>
        <p:spPr>
          <a:xfrm>
            <a:off x="4015105" y="1386840"/>
            <a:ext cx="1236345" cy="284480"/>
          </a:xfrm>
          <a:prstGeom prst="rect">
            <a:avLst/>
          </a:prstGeom>
        </p:spPr>
        <p:txBody>
          <a:bodyPr wrap="square">
            <a:noAutofit/>
          </a:bodyPr>
          <a:lstStyle/>
          <a:p>
            <a:pPr lvl="0" algn="ctr" defTabSz="685800">
              <a:defRPr/>
            </a:pPr>
            <a:r>
              <a:rPr lang="en-US" altLang="zh-CN" kern="0">
                <a:solidFill>
                  <a:schemeClr val="bg1"/>
                </a:solidFill>
                <a:latin typeface="+mj-lt"/>
                <a:ea typeface="微软雅黑" panose="020B0503020204020204" charset="-122"/>
              </a:rPr>
              <a:t>Trial Version </a:t>
            </a:r>
            <a:endParaRPr lang="en-US" altLang="zh-CN" kern="0">
              <a:solidFill>
                <a:schemeClr val="bg1"/>
              </a:solidFill>
              <a:latin typeface="+mj-lt"/>
              <a:ea typeface="微软雅黑" panose="020B0503020204020204" charset="-122"/>
            </a:endParaRPr>
          </a:p>
        </p:txBody>
      </p:sp>
      <p:sp>
        <p:nvSpPr>
          <p:cNvPr id="76" name="矩形 75"/>
          <p:cNvSpPr/>
          <p:nvPr>
            <p:custDataLst>
              <p:tags r:id="rId9"/>
            </p:custDataLst>
          </p:nvPr>
        </p:nvSpPr>
        <p:spPr>
          <a:xfrm>
            <a:off x="2224405" y="2530475"/>
            <a:ext cx="5278755" cy="2030095"/>
          </a:xfrm>
          <a:prstGeom prst="rect">
            <a:avLst/>
          </a:prstGeom>
        </p:spPr>
        <p:txBody>
          <a:bodyPr wrap="square">
            <a:spAutoFit/>
          </a:bodyPr>
          <a:lstStyle/>
          <a:p>
            <a:pPr algn="l" defTabSz="685800">
              <a:lnSpc>
                <a:spcPct val="150000"/>
              </a:lnSpc>
              <a:buClr>
                <a:srgbClr val="E7E6E6">
                  <a:lumMod val="10000"/>
                </a:srgbClr>
              </a:buClr>
              <a:defRPr/>
            </a:pPr>
            <a:r>
              <a:rPr kumimoji="0" lang="en-US" altLang="zh-CN" sz="1400" b="1"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Pricing</a:t>
            </a:r>
            <a:r>
              <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 Adjust the pricing and content of paid features based on user feedback and data from the trial version.</a:t>
            </a:r>
            <a:endPar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endParaRPr>
          </a:p>
          <a:p>
            <a:pPr algn="l" defTabSz="685800">
              <a:lnSpc>
                <a:spcPct val="150000"/>
              </a:lnSpc>
              <a:buClr>
                <a:srgbClr val="E7E6E6">
                  <a:lumMod val="10000"/>
                </a:srgbClr>
              </a:buClr>
              <a:defRPr/>
            </a:pPr>
            <a:r>
              <a:rPr kumimoji="0" lang="en-US" altLang="zh-CN" sz="1400" b="1"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Goal</a:t>
            </a:r>
            <a:r>
              <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 Reach 10,000 active users and begin generating revenue from paid features to cover operational costs.</a:t>
            </a:r>
            <a:endPar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endParaRPr>
          </a:p>
          <a:p>
            <a:pPr algn="l" defTabSz="685800">
              <a:lnSpc>
                <a:spcPct val="150000"/>
              </a:lnSpc>
              <a:buClr>
                <a:srgbClr val="E7E6E6">
                  <a:lumMod val="10000"/>
                </a:srgbClr>
              </a:buClr>
              <a:defRPr/>
            </a:pPr>
            <a:r>
              <a:rPr kumimoji="0" lang="en-US" altLang="zh-CN" sz="1400" b="1"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Sales Focus</a:t>
            </a:r>
            <a:r>
              <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 Increase the number of active users while promoting the use of paid features.</a:t>
            </a:r>
            <a:endPar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endParaRPr>
          </a:p>
        </p:txBody>
      </p:sp>
      <p:sp>
        <p:nvSpPr>
          <p:cNvPr id="77" name="PA_矩形 8"/>
          <p:cNvSpPr/>
          <p:nvPr>
            <p:custDataLst>
              <p:tags r:id="rId10"/>
            </p:custDataLst>
          </p:nvPr>
        </p:nvSpPr>
        <p:spPr>
          <a:xfrm>
            <a:off x="5987415" y="1397000"/>
            <a:ext cx="1095375" cy="284480"/>
          </a:xfrm>
          <a:prstGeom prst="rect">
            <a:avLst/>
          </a:prstGeom>
        </p:spPr>
        <p:txBody>
          <a:bodyPr wrap="square">
            <a:noAutofit/>
          </a:bodyPr>
          <a:lstStyle/>
          <a:p>
            <a:pPr lvl="0" algn="ctr" defTabSz="685800">
              <a:defRPr/>
            </a:pPr>
            <a:r>
              <a:rPr lang="en-US" altLang="zh-CN" kern="0">
                <a:solidFill>
                  <a:schemeClr val="bg1"/>
                </a:solidFill>
                <a:latin typeface="+mj-lt"/>
                <a:ea typeface="微软雅黑" panose="020B0503020204020204" charset="-122"/>
              </a:rPr>
              <a:t>RTM  Version </a:t>
            </a:r>
            <a:endParaRPr lang="en-US" altLang="zh-CN" kern="0">
              <a:solidFill>
                <a:schemeClr val="bg1"/>
              </a:solidFill>
              <a:latin typeface="+mj-lt"/>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p:tgtEl>
                                          <p:spTgt spid="31"/>
                                        </p:tgtEl>
                                        <p:attrNameLst>
                                          <p:attrName>ppt_y</p:attrName>
                                        </p:attrNameLst>
                                      </p:cBhvr>
                                      <p:tavLst>
                                        <p:tav tm="0">
                                          <p:val>
                                            <p:strVal val="#ppt_y+#ppt_h*1.125000"/>
                                          </p:val>
                                        </p:tav>
                                        <p:tav tm="100000">
                                          <p:val>
                                            <p:strVal val="#ppt_y"/>
                                          </p:val>
                                        </p:tav>
                                      </p:tavLst>
                                    </p:anim>
                                    <p:animEffect transition="in" filter="wipe(up)">
                                      <p:cBhvr>
                                        <p:cTn id="8" dur="500"/>
                                        <p:tgtEl>
                                          <p:spTgt spid="31"/>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anim calcmode="lin" valueType="num">
                                      <p:cBhvr additive="base">
                                        <p:cTn id="11" dur="500"/>
                                        <p:tgtEl>
                                          <p:spTgt spid="77"/>
                                        </p:tgtEl>
                                        <p:attrNameLst>
                                          <p:attrName>ppt_y</p:attrName>
                                        </p:attrNameLst>
                                      </p:cBhvr>
                                      <p:tavLst>
                                        <p:tav tm="0">
                                          <p:val>
                                            <p:strVal val="#ppt_y+#ppt_h*1.125000"/>
                                          </p:val>
                                        </p:tav>
                                        <p:tav tm="100000">
                                          <p:val>
                                            <p:strVal val="#ppt_y"/>
                                          </p:val>
                                        </p:tav>
                                      </p:tavLst>
                                    </p:anim>
                                    <p:animEffect transition="in" filter="wipe(up)">
                                      <p:cBhvr>
                                        <p:cTn id="12" dur="500"/>
                                        <p:tgtEl>
                                          <p:spTgt spid="7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6"/>
                                        </p:tgtEl>
                                        <p:attrNameLst>
                                          <p:attrName>style.visibility</p:attrName>
                                        </p:attrNameLst>
                                      </p:cBhvr>
                                      <p:to>
                                        <p:strVal val="visible"/>
                                      </p:to>
                                    </p:set>
                                    <p:anim calcmode="lin" valueType="num">
                                      <p:cBhvr additive="base">
                                        <p:cTn id="17" dur="500" fill="hold"/>
                                        <p:tgtEl>
                                          <p:spTgt spid="76"/>
                                        </p:tgtEl>
                                        <p:attrNameLst>
                                          <p:attrName>ppt_x</p:attrName>
                                        </p:attrNameLst>
                                      </p:cBhvr>
                                      <p:tavLst>
                                        <p:tav tm="0">
                                          <p:val>
                                            <p:strVal val="#ppt_x"/>
                                          </p:val>
                                        </p:tav>
                                        <p:tav tm="100000">
                                          <p:val>
                                            <p:strVal val="#ppt_x"/>
                                          </p:val>
                                        </p:tav>
                                      </p:tavLst>
                                    </p:anim>
                                    <p:anim calcmode="lin" valueType="num">
                                      <p:cBhvr additive="base">
                                        <p:cTn id="18"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6" grpId="1"/>
      <p:bldP spid="31" grpId="0" animBg="1"/>
      <p:bldP spid="7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PA_矩形 8"/>
          <p:cNvSpPr/>
          <p:nvPr>
            <p:custDataLst>
              <p:tags r:id="rId1"/>
            </p:custDataLst>
          </p:nvPr>
        </p:nvSpPr>
        <p:spPr>
          <a:xfrm>
            <a:off x="2412725" y="148046"/>
            <a:ext cx="4318551" cy="400110"/>
          </a:xfrm>
          <a:prstGeom prst="rect">
            <a:avLst/>
          </a:prstGeom>
        </p:spPr>
        <p:txBody>
          <a:bodyPr wrap="square">
            <a:spAutoFit/>
          </a:bodyPr>
          <a:lstStyle/>
          <a:p>
            <a:pPr algn="ctr" defTabSz="685800"/>
            <a:r>
              <a:rPr lang="en-US" altLang="zh-CN" sz="2000" b="1" kern="0">
                <a:solidFill>
                  <a:srgbClr val="4D4D4D"/>
                </a:solidFill>
                <a:latin typeface="+mj-lt"/>
                <a:ea typeface="微软雅黑" panose="020B0503020204020204" charset="-122"/>
              </a:rPr>
              <a:t>Work  Planning</a:t>
            </a:r>
            <a:endParaRPr lang="en-US" altLang="zh-CN" sz="2000" b="1" kern="0">
              <a:solidFill>
                <a:srgbClr val="4D4D4D"/>
              </a:solidFill>
              <a:latin typeface="+mj-lt"/>
              <a:ea typeface="微软雅黑" panose="020B0503020204020204" charset="-122"/>
            </a:endParaRPr>
          </a:p>
        </p:txBody>
      </p:sp>
      <p:sp>
        <p:nvSpPr>
          <p:cNvPr id="4" name="箭头: 五边形 3"/>
          <p:cNvSpPr/>
          <p:nvPr>
            <p:custDataLst>
              <p:tags r:id="rId2"/>
            </p:custDataLst>
          </p:nvPr>
        </p:nvSpPr>
        <p:spPr>
          <a:xfrm>
            <a:off x="361950" y="965835"/>
            <a:ext cx="1445895" cy="82296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p:cNvSpPr/>
          <p:nvPr>
            <p:custDataLst>
              <p:tags r:id="rId3"/>
            </p:custDataLst>
          </p:nvPr>
        </p:nvSpPr>
        <p:spPr>
          <a:xfrm>
            <a:off x="2092960" y="967105"/>
            <a:ext cx="1414780" cy="822325"/>
          </a:xfrm>
          <a:custGeom>
            <a:avLst/>
            <a:gdLst>
              <a:gd name="connsiteX0" fmla="*/ 0 w 2157760"/>
              <a:gd name="connsiteY0" fmla="*/ 0 h 836341"/>
              <a:gd name="connsiteX1" fmla="*/ 1739590 w 2157760"/>
              <a:gd name="connsiteY1" fmla="*/ 0 h 836341"/>
              <a:gd name="connsiteX2" fmla="*/ 2157760 w 2157760"/>
              <a:gd name="connsiteY2" fmla="*/ 418171 h 836341"/>
              <a:gd name="connsiteX3" fmla="*/ 1739590 w 2157760"/>
              <a:gd name="connsiteY3" fmla="*/ 836341 h 836341"/>
              <a:gd name="connsiteX4" fmla="*/ 0 w 2157760"/>
              <a:gd name="connsiteY4" fmla="*/ 836341 h 836341"/>
              <a:gd name="connsiteX5" fmla="*/ 418170 w 2157760"/>
              <a:gd name="connsiteY5" fmla="*/ 418171 h 83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7760" h="836341">
                <a:moveTo>
                  <a:pt x="0" y="0"/>
                </a:moveTo>
                <a:lnTo>
                  <a:pt x="1739590" y="0"/>
                </a:lnTo>
                <a:lnTo>
                  <a:pt x="2157760" y="418171"/>
                </a:lnTo>
                <a:lnTo>
                  <a:pt x="1739590" y="836341"/>
                </a:lnTo>
                <a:lnTo>
                  <a:pt x="0" y="836341"/>
                </a:lnTo>
                <a:lnTo>
                  <a:pt x="418170" y="418171"/>
                </a:lnTo>
                <a:close/>
              </a:path>
            </a:pathLst>
          </a:cu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0" name="任意多边形: 形状 29"/>
          <p:cNvSpPr/>
          <p:nvPr>
            <p:custDataLst>
              <p:tags r:id="rId4"/>
            </p:custDataLst>
          </p:nvPr>
        </p:nvSpPr>
        <p:spPr>
          <a:xfrm>
            <a:off x="3928110" y="968375"/>
            <a:ext cx="1409065" cy="821055"/>
          </a:xfrm>
          <a:custGeom>
            <a:avLst/>
            <a:gdLst>
              <a:gd name="connsiteX0" fmla="*/ 0 w 2157760"/>
              <a:gd name="connsiteY0" fmla="*/ 0 h 836341"/>
              <a:gd name="connsiteX1" fmla="*/ 1739590 w 2157760"/>
              <a:gd name="connsiteY1" fmla="*/ 0 h 836341"/>
              <a:gd name="connsiteX2" fmla="*/ 2157760 w 2157760"/>
              <a:gd name="connsiteY2" fmla="*/ 418171 h 836341"/>
              <a:gd name="connsiteX3" fmla="*/ 1739590 w 2157760"/>
              <a:gd name="connsiteY3" fmla="*/ 836341 h 836341"/>
              <a:gd name="connsiteX4" fmla="*/ 0 w 2157760"/>
              <a:gd name="connsiteY4" fmla="*/ 836341 h 836341"/>
              <a:gd name="connsiteX5" fmla="*/ 418170 w 2157760"/>
              <a:gd name="connsiteY5" fmla="*/ 418171 h 83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7760" h="836341">
                <a:moveTo>
                  <a:pt x="0" y="0"/>
                </a:moveTo>
                <a:lnTo>
                  <a:pt x="1739590" y="0"/>
                </a:lnTo>
                <a:lnTo>
                  <a:pt x="2157760" y="418171"/>
                </a:lnTo>
                <a:lnTo>
                  <a:pt x="1739590" y="836341"/>
                </a:lnTo>
                <a:lnTo>
                  <a:pt x="0" y="836341"/>
                </a:lnTo>
                <a:lnTo>
                  <a:pt x="418170" y="41817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1" name="任意多边形: 形状 30"/>
          <p:cNvSpPr/>
          <p:nvPr>
            <p:custDataLst>
              <p:tags r:id="rId5"/>
            </p:custDataLst>
          </p:nvPr>
        </p:nvSpPr>
        <p:spPr>
          <a:xfrm>
            <a:off x="5758180" y="983615"/>
            <a:ext cx="1445260" cy="805180"/>
          </a:xfrm>
          <a:custGeom>
            <a:avLst/>
            <a:gdLst>
              <a:gd name="connsiteX0" fmla="*/ 0 w 2157760"/>
              <a:gd name="connsiteY0" fmla="*/ 0 h 836341"/>
              <a:gd name="connsiteX1" fmla="*/ 1739590 w 2157760"/>
              <a:gd name="connsiteY1" fmla="*/ 0 h 836341"/>
              <a:gd name="connsiteX2" fmla="*/ 2157760 w 2157760"/>
              <a:gd name="connsiteY2" fmla="*/ 418171 h 836341"/>
              <a:gd name="connsiteX3" fmla="*/ 1739590 w 2157760"/>
              <a:gd name="connsiteY3" fmla="*/ 836341 h 836341"/>
              <a:gd name="connsiteX4" fmla="*/ 0 w 2157760"/>
              <a:gd name="connsiteY4" fmla="*/ 836341 h 836341"/>
              <a:gd name="connsiteX5" fmla="*/ 418170 w 2157760"/>
              <a:gd name="connsiteY5" fmla="*/ 418171 h 83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7760" h="836341">
                <a:moveTo>
                  <a:pt x="0" y="0"/>
                </a:moveTo>
                <a:lnTo>
                  <a:pt x="1739590" y="0"/>
                </a:lnTo>
                <a:lnTo>
                  <a:pt x="2157760" y="418171"/>
                </a:lnTo>
                <a:lnTo>
                  <a:pt x="1739590" y="836341"/>
                </a:lnTo>
                <a:lnTo>
                  <a:pt x="0" y="836341"/>
                </a:lnTo>
                <a:lnTo>
                  <a:pt x="418170" y="418171"/>
                </a:lnTo>
                <a:close/>
              </a:path>
            </a:pathLst>
          </a:cu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1" name="PA_矩形 8"/>
          <p:cNvSpPr/>
          <p:nvPr>
            <p:custDataLst>
              <p:tags r:id="rId6"/>
            </p:custDataLst>
          </p:nvPr>
        </p:nvSpPr>
        <p:spPr>
          <a:xfrm>
            <a:off x="387350" y="1052195"/>
            <a:ext cx="1046480" cy="284480"/>
          </a:xfrm>
          <a:prstGeom prst="rect">
            <a:avLst/>
          </a:prstGeom>
        </p:spPr>
        <p:txBody>
          <a:bodyPr wrap="square">
            <a:noAutofit/>
          </a:bodyPr>
          <a:lstStyle/>
          <a:p>
            <a:pPr lvl="0" algn="ctr" defTabSz="685800">
              <a:defRPr/>
            </a:pPr>
            <a:r>
              <a:rPr lang="en-US" altLang="zh-CN" kern="0">
                <a:solidFill>
                  <a:schemeClr val="bg1"/>
                </a:solidFill>
                <a:latin typeface="+mj-lt"/>
                <a:ea typeface="微软雅黑" panose="020B0503020204020204" charset="-122"/>
              </a:rPr>
              <a:t>A</a:t>
            </a:r>
            <a:r>
              <a:rPr lang="en-US" altLang="zh-CN" kern="0">
                <a:solidFill>
                  <a:schemeClr val="bg1"/>
                </a:solidFill>
                <a:latin typeface="+mj-lt"/>
                <a:ea typeface="微软雅黑" panose="020B0503020204020204" charset="-122"/>
              </a:rPr>
              <a:t>lpha</a:t>
            </a:r>
            <a:endParaRPr lang="en-US" altLang="zh-CN" kern="0">
              <a:solidFill>
                <a:schemeClr val="bg1"/>
              </a:solidFill>
              <a:latin typeface="+mj-lt"/>
              <a:ea typeface="微软雅黑" panose="020B0503020204020204" charset="-122"/>
            </a:endParaRPr>
          </a:p>
          <a:p>
            <a:pPr lvl="0" algn="ctr" defTabSz="685800">
              <a:defRPr/>
            </a:pPr>
            <a:r>
              <a:rPr lang="en-US" altLang="zh-CN" kern="0">
                <a:solidFill>
                  <a:schemeClr val="bg1"/>
                </a:solidFill>
                <a:latin typeface="+mj-lt"/>
                <a:ea typeface="微软雅黑" panose="020B0503020204020204" charset="-122"/>
              </a:rPr>
              <a:t>Version</a:t>
            </a:r>
            <a:endParaRPr lang="en-US" altLang="zh-CN" kern="0">
              <a:solidFill>
                <a:schemeClr val="bg1"/>
              </a:solidFill>
              <a:latin typeface="+mj-lt"/>
              <a:ea typeface="微软雅黑" panose="020B0503020204020204" charset="-122"/>
            </a:endParaRPr>
          </a:p>
        </p:txBody>
      </p:sp>
      <p:sp>
        <p:nvSpPr>
          <p:cNvPr id="73" name="PA_矩形 8"/>
          <p:cNvSpPr/>
          <p:nvPr>
            <p:custDataLst>
              <p:tags r:id="rId7"/>
            </p:custDataLst>
          </p:nvPr>
        </p:nvSpPr>
        <p:spPr>
          <a:xfrm>
            <a:off x="2343150" y="1052195"/>
            <a:ext cx="1013460" cy="284480"/>
          </a:xfrm>
          <a:prstGeom prst="rect">
            <a:avLst/>
          </a:prstGeom>
        </p:spPr>
        <p:txBody>
          <a:bodyPr wrap="square">
            <a:noAutofit/>
          </a:bodyPr>
          <a:lstStyle/>
          <a:p>
            <a:pPr lvl="0" algn="ctr" defTabSz="685800">
              <a:defRPr/>
            </a:pPr>
            <a:r>
              <a:rPr lang="en-US" altLang="zh-CN" kern="0">
                <a:solidFill>
                  <a:schemeClr val="bg1"/>
                </a:solidFill>
                <a:latin typeface="+mj-lt"/>
                <a:ea typeface="微软雅黑" panose="020B0503020204020204" charset="-122"/>
              </a:rPr>
              <a:t>Beta Version</a:t>
            </a:r>
            <a:endParaRPr lang="en-US" altLang="zh-CN" kern="0">
              <a:solidFill>
                <a:schemeClr val="bg1"/>
              </a:solidFill>
              <a:latin typeface="+mj-lt"/>
              <a:ea typeface="微软雅黑" panose="020B0503020204020204" charset="-122"/>
            </a:endParaRPr>
          </a:p>
        </p:txBody>
      </p:sp>
      <p:sp>
        <p:nvSpPr>
          <p:cNvPr id="75" name="PA_矩形 8"/>
          <p:cNvSpPr/>
          <p:nvPr>
            <p:custDataLst>
              <p:tags r:id="rId8"/>
            </p:custDataLst>
          </p:nvPr>
        </p:nvSpPr>
        <p:spPr>
          <a:xfrm>
            <a:off x="4015105" y="1042035"/>
            <a:ext cx="1236345" cy="284480"/>
          </a:xfrm>
          <a:prstGeom prst="rect">
            <a:avLst/>
          </a:prstGeom>
        </p:spPr>
        <p:txBody>
          <a:bodyPr wrap="square">
            <a:noAutofit/>
          </a:bodyPr>
          <a:lstStyle/>
          <a:p>
            <a:pPr lvl="0" algn="ctr" defTabSz="685800">
              <a:defRPr/>
            </a:pPr>
            <a:r>
              <a:rPr lang="en-US" altLang="zh-CN" kern="0">
                <a:solidFill>
                  <a:schemeClr val="bg1"/>
                </a:solidFill>
                <a:latin typeface="+mj-lt"/>
                <a:ea typeface="微软雅黑" panose="020B0503020204020204" charset="-122"/>
              </a:rPr>
              <a:t>Trial Version </a:t>
            </a:r>
            <a:endParaRPr lang="en-US" altLang="zh-CN" kern="0">
              <a:solidFill>
                <a:schemeClr val="bg1"/>
              </a:solidFill>
              <a:latin typeface="+mj-lt"/>
              <a:ea typeface="微软雅黑" panose="020B0503020204020204" charset="-122"/>
            </a:endParaRPr>
          </a:p>
        </p:txBody>
      </p:sp>
      <p:sp>
        <p:nvSpPr>
          <p:cNvPr id="77" name="PA_矩形 8"/>
          <p:cNvSpPr/>
          <p:nvPr>
            <p:custDataLst>
              <p:tags r:id="rId9"/>
            </p:custDataLst>
          </p:nvPr>
        </p:nvSpPr>
        <p:spPr>
          <a:xfrm>
            <a:off x="5987415" y="1052195"/>
            <a:ext cx="1095375" cy="284480"/>
          </a:xfrm>
          <a:prstGeom prst="rect">
            <a:avLst/>
          </a:prstGeom>
        </p:spPr>
        <p:txBody>
          <a:bodyPr wrap="square">
            <a:noAutofit/>
          </a:bodyPr>
          <a:lstStyle/>
          <a:p>
            <a:pPr lvl="0" algn="ctr" defTabSz="685800">
              <a:defRPr/>
            </a:pPr>
            <a:r>
              <a:rPr lang="en-US" altLang="zh-CN" kern="0">
                <a:solidFill>
                  <a:schemeClr val="bg1"/>
                </a:solidFill>
                <a:latin typeface="+mj-lt"/>
                <a:ea typeface="微软雅黑" panose="020B0503020204020204" charset="-122"/>
              </a:rPr>
              <a:t>RTM  Version </a:t>
            </a:r>
            <a:endParaRPr lang="en-US" altLang="zh-CN" kern="0">
              <a:solidFill>
                <a:schemeClr val="bg1"/>
              </a:solidFill>
              <a:latin typeface="+mj-lt"/>
              <a:ea typeface="微软雅黑" panose="020B0503020204020204" charset="-122"/>
            </a:endParaRPr>
          </a:p>
        </p:txBody>
      </p:sp>
      <p:sp>
        <p:nvSpPr>
          <p:cNvPr id="2" name="任意多边形: 形状 29"/>
          <p:cNvSpPr/>
          <p:nvPr>
            <p:custDataLst>
              <p:tags r:id="rId10"/>
            </p:custDataLst>
          </p:nvPr>
        </p:nvSpPr>
        <p:spPr>
          <a:xfrm>
            <a:off x="7624445" y="983615"/>
            <a:ext cx="1351280" cy="804545"/>
          </a:xfrm>
          <a:custGeom>
            <a:avLst/>
            <a:gdLst>
              <a:gd name="connsiteX0" fmla="*/ 0 w 2157760"/>
              <a:gd name="connsiteY0" fmla="*/ 0 h 836341"/>
              <a:gd name="connsiteX1" fmla="*/ 1739590 w 2157760"/>
              <a:gd name="connsiteY1" fmla="*/ 0 h 836341"/>
              <a:gd name="connsiteX2" fmla="*/ 2157760 w 2157760"/>
              <a:gd name="connsiteY2" fmla="*/ 418171 h 836341"/>
              <a:gd name="connsiteX3" fmla="*/ 1739590 w 2157760"/>
              <a:gd name="connsiteY3" fmla="*/ 836341 h 836341"/>
              <a:gd name="connsiteX4" fmla="*/ 0 w 2157760"/>
              <a:gd name="connsiteY4" fmla="*/ 836341 h 836341"/>
              <a:gd name="connsiteX5" fmla="*/ 418170 w 2157760"/>
              <a:gd name="connsiteY5" fmla="*/ 418171 h 83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7760" h="836341">
                <a:moveTo>
                  <a:pt x="0" y="0"/>
                </a:moveTo>
                <a:lnTo>
                  <a:pt x="1739590" y="0"/>
                </a:lnTo>
                <a:lnTo>
                  <a:pt x="2157760" y="418171"/>
                </a:lnTo>
                <a:lnTo>
                  <a:pt x="1739590" y="836341"/>
                </a:lnTo>
                <a:lnTo>
                  <a:pt x="0" y="836341"/>
                </a:lnTo>
                <a:lnTo>
                  <a:pt x="418170" y="41817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 name="PA_矩形 8"/>
          <p:cNvSpPr/>
          <p:nvPr>
            <p:custDataLst>
              <p:tags r:id="rId11"/>
            </p:custDataLst>
          </p:nvPr>
        </p:nvSpPr>
        <p:spPr>
          <a:xfrm>
            <a:off x="7818755" y="1052195"/>
            <a:ext cx="997585" cy="284480"/>
          </a:xfrm>
          <a:prstGeom prst="rect">
            <a:avLst/>
          </a:prstGeom>
        </p:spPr>
        <p:txBody>
          <a:bodyPr wrap="square">
            <a:noAutofit/>
          </a:bodyPr>
          <a:p>
            <a:pPr lvl="0" algn="ctr" defTabSz="685800">
              <a:defRPr/>
            </a:pPr>
            <a:r>
              <a:rPr lang="en-US" altLang="zh-CN" kern="0">
                <a:solidFill>
                  <a:schemeClr val="bg1"/>
                </a:solidFill>
                <a:latin typeface="+mj-lt"/>
                <a:ea typeface="微软雅黑" panose="020B0503020204020204" charset="-122"/>
              </a:rPr>
              <a:t>GA  Version</a:t>
            </a:r>
            <a:endParaRPr lang="en-US" altLang="zh-CN" kern="0">
              <a:solidFill>
                <a:schemeClr val="bg1"/>
              </a:solidFill>
              <a:latin typeface="+mj-lt"/>
              <a:ea typeface="微软雅黑" panose="020B0503020204020204" charset="-122"/>
            </a:endParaRPr>
          </a:p>
        </p:txBody>
      </p:sp>
      <p:sp>
        <p:nvSpPr>
          <p:cNvPr id="5" name="矩形 4"/>
          <p:cNvSpPr/>
          <p:nvPr>
            <p:custDataLst>
              <p:tags r:id="rId12"/>
            </p:custDataLst>
          </p:nvPr>
        </p:nvSpPr>
        <p:spPr>
          <a:xfrm>
            <a:off x="2628900" y="2310130"/>
            <a:ext cx="4406265" cy="2353310"/>
          </a:xfrm>
          <a:prstGeom prst="rect">
            <a:avLst/>
          </a:prstGeom>
        </p:spPr>
        <p:txBody>
          <a:bodyPr wrap="square">
            <a:spAutoFit/>
          </a:bodyPr>
          <a:p>
            <a:pPr algn="l" defTabSz="685800">
              <a:lnSpc>
                <a:spcPct val="150000"/>
              </a:lnSpc>
              <a:buClr>
                <a:srgbClr val="E7E6E6">
                  <a:lumMod val="10000"/>
                </a:srgbClr>
              </a:buClr>
              <a:defRPr/>
            </a:pPr>
            <a:r>
              <a:rPr kumimoji="0" lang="en-US" altLang="zh-CN" sz="1400" b="1"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Pricing</a:t>
            </a:r>
            <a:r>
              <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 Established paid features, with free basic services still available.</a:t>
            </a:r>
            <a:endPar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endParaRPr>
          </a:p>
          <a:p>
            <a:pPr algn="l" defTabSz="685800">
              <a:lnSpc>
                <a:spcPct val="150000"/>
              </a:lnSpc>
              <a:buClr>
                <a:srgbClr val="E7E6E6">
                  <a:lumMod val="10000"/>
                </a:srgbClr>
              </a:buClr>
              <a:defRPr/>
            </a:pPr>
            <a:r>
              <a:rPr kumimoji="0" lang="en-US" altLang="zh-CN" sz="1400" b="1"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Goal</a:t>
            </a:r>
            <a:r>
              <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 Ensure the app is mature and stable based on feedback and data from previous versions, and expand promotion to a broader community and market.</a:t>
            </a:r>
            <a:endPar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endParaRPr>
          </a:p>
          <a:p>
            <a:pPr algn="l" defTabSz="685800">
              <a:lnSpc>
                <a:spcPct val="150000"/>
              </a:lnSpc>
              <a:buClr>
                <a:srgbClr val="E7E6E6">
                  <a:lumMod val="10000"/>
                </a:srgbClr>
              </a:buClr>
              <a:defRPr/>
            </a:pPr>
            <a:r>
              <a:rPr kumimoji="0" lang="en-US" altLang="zh-CN" sz="1400" b="1"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Sales Focus</a:t>
            </a:r>
            <a:r>
              <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 Maintain user growth and engagement while scaling revenue from paid features.</a:t>
            </a:r>
            <a:endPar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ox(in)">
                                      <p:cBhvr>
                                        <p:cTn id="1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2" grpId="0" animBg="1"/>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PA_矩形 8"/>
          <p:cNvSpPr/>
          <p:nvPr>
            <p:custDataLst>
              <p:tags r:id="rId1"/>
            </p:custDataLst>
          </p:nvPr>
        </p:nvSpPr>
        <p:spPr>
          <a:xfrm>
            <a:off x="320618" y="1869489"/>
            <a:ext cx="6499631" cy="645160"/>
          </a:xfrm>
          <a:prstGeom prst="rect">
            <a:avLst/>
          </a:prstGeom>
        </p:spPr>
        <p:txBody>
          <a:bodyPr wrap="square">
            <a:spAutoFit/>
          </a:bodyPr>
          <a:lstStyle/>
          <a:p>
            <a:pPr defTabSz="685800"/>
            <a:r>
              <a:rPr lang="en-US" altLang="zh-CN" sz="3600" b="1" kern="0">
                <a:solidFill>
                  <a:srgbClr val="4D4D4D"/>
                </a:solidFill>
                <a:latin typeface="+mj-lt"/>
                <a:ea typeface="微软雅黑" panose="020B0503020204020204" charset="-122"/>
              </a:rPr>
              <a:t>Validation</a:t>
            </a:r>
            <a:endParaRPr lang="en-US" altLang="zh-CN" sz="3600" b="1" kern="0">
              <a:solidFill>
                <a:srgbClr val="4D4D4D"/>
              </a:solidFill>
              <a:latin typeface="+mj-lt"/>
              <a:ea typeface="微软雅黑" panose="020B0503020204020204" charset="-122"/>
            </a:endParaRPr>
          </a:p>
        </p:txBody>
      </p:sp>
      <p:sp>
        <p:nvSpPr>
          <p:cNvPr id="17" name="矩形 16"/>
          <p:cNvSpPr/>
          <p:nvPr/>
        </p:nvSpPr>
        <p:spPr>
          <a:xfrm>
            <a:off x="320619" y="2690733"/>
            <a:ext cx="5034263" cy="737235"/>
          </a:xfrm>
          <a:prstGeom prst="rect">
            <a:avLst/>
          </a:prstGeom>
        </p:spPr>
        <p:txBody>
          <a:bodyPr wrap="square">
            <a:spAutoFit/>
          </a:bodyPr>
          <a:lstStyle/>
          <a:p>
            <a:pPr defTabSz="914400">
              <a:lnSpc>
                <a:spcPct val="150000"/>
              </a:lnSpc>
              <a:defRPr/>
            </a:pPr>
            <a:r>
              <a:rPr lang="en-US" altLang="zh-CN" sz="1400" kern="0">
                <a:solidFill>
                  <a:schemeClr val="tx1">
                    <a:lumMod val="65000"/>
                    <a:lumOff val="35000"/>
                  </a:schemeClr>
                </a:solidFill>
                <a:cs typeface="Arial" panose="020B0604020202020204" pitchFamily="34" charset="0"/>
              </a:rPr>
              <a:t>User testing and feedback will refine the app and validate its effectiveness before broader release.</a:t>
            </a:r>
            <a:endParaRPr lang="en-US" altLang="zh-CN" sz="1400" kern="0">
              <a:solidFill>
                <a:schemeClr val="tx1">
                  <a:lumMod val="65000"/>
                  <a:lumOff val="35000"/>
                </a:schemeClr>
              </a:solidFill>
              <a:cs typeface="Arial" panose="020B0604020202020204" pitchFamily="34" charset="0"/>
            </a:endParaRPr>
          </a:p>
        </p:txBody>
      </p:sp>
      <p:sp>
        <p:nvSpPr>
          <p:cNvPr id="18" name="PA_矩形 8"/>
          <p:cNvSpPr/>
          <p:nvPr>
            <p:custDataLst>
              <p:tags r:id="rId2"/>
            </p:custDataLst>
          </p:nvPr>
        </p:nvSpPr>
        <p:spPr>
          <a:xfrm>
            <a:off x="353869" y="617229"/>
            <a:ext cx="1004690" cy="923330"/>
          </a:xfrm>
          <a:prstGeom prst="rect">
            <a:avLst/>
          </a:prstGeom>
        </p:spPr>
        <p:txBody>
          <a:bodyPr wrap="square">
            <a:spAutoFit/>
          </a:bodyPr>
          <a:lstStyle/>
          <a:p>
            <a:pPr defTabSz="685800"/>
            <a:r>
              <a:rPr lang="en-US" altLang="zh-CN" sz="5400" b="1" kern="0">
                <a:solidFill>
                  <a:srgbClr val="4D4D4D"/>
                </a:solidFill>
                <a:latin typeface="+mj-lt"/>
                <a:ea typeface="微软雅黑" panose="020B0503020204020204" charset="-122"/>
              </a:rPr>
              <a:t>04</a:t>
            </a:r>
            <a:endParaRPr lang="en-US" altLang="zh-CN" sz="5400" b="1" kern="0">
              <a:solidFill>
                <a:srgbClr val="4D4D4D"/>
              </a:solidFill>
              <a:latin typeface="+mj-lt"/>
              <a:ea typeface="微软雅黑" panose="020B0503020204020204" charset="-122"/>
            </a:endParaRPr>
          </a:p>
        </p:txBody>
      </p:sp>
      <p:sp>
        <p:nvSpPr>
          <p:cNvPr id="19" name="矩形: 圆角 18"/>
          <p:cNvSpPr/>
          <p:nvPr/>
        </p:nvSpPr>
        <p:spPr>
          <a:xfrm>
            <a:off x="417097" y="3603185"/>
            <a:ext cx="1176906" cy="215060"/>
          </a:xfrm>
          <a:prstGeom prst="roundRect">
            <a:avLst>
              <a:gd name="adj" fmla="val 50000"/>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latin typeface="+mj-lt"/>
              </a:rPr>
              <a:t>PART FOUR</a:t>
            </a:r>
            <a:endParaRPr lang="zh-CN" altLang="en-US" sz="1200">
              <a:solidFill>
                <a:schemeClr val="bg1"/>
              </a:solidFill>
              <a:latin typeface="+mj-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椭圆 48"/>
          <p:cNvSpPr/>
          <p:nvPr>
            <p:custDataLst>
              <p:tags r:id="rId1"/>
            </p:custDataLst>
          </p:nvPr>
        </p:nvSpPr>
        <p:spPr>
          <a:xfrm>
            <a:off x="370004" y="1923323"/>
            <a:ext cx="604007" cy="60400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custDataLst>
              <p:tags r:id="rId2"/>
            </p:custDataLst>
          </p:nvPr>
        </p:nvSpPr>
        <p:spPr>
          <a:xfrm>
            <a:off x="370004" y="3516819"/>
            <a:ext cx="604007" cy="60400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custDataLst>
              <p:tags r:id="rId3"/>
            </p:custDataLst>
          </p:nvPr>
        </p:nvSpPr>
        <p:spPr>
          <a:xfrm>
            <a:off x="1101139" y="2021287"/>
            <a:ext cx="3266220" cy="818515"/>
          </a:xfrm>
          <a:prstGeom prst="rect">
            <a:avLst/>
          </a:prstGeom>
        </p:spPr>
        <p:txBody>
          <a:bodyPr wrap="square">
            <a:spAutoFit/>
          </a:bodyPr>
          <a:lstStyle/>
          <a:p>
            <a:pPr defTabSz="685800">
              <a:lnSpc>
                <a:spcPct val="150000"/>
              </a:lnSpc>
              <a:buClr>
                <a:srgbClr val="E7E6E6">
                  <a:lumMod val="10000"/>
                </a:srgbClr>
              </a:buClr>
              <a:defRPr/>
            </a:pPr>
            <a:r>
              <a:rPr kumimoji="0" lang="en-US" altLang="zh-CN" sz="1050" b="0" i="0" u="none" strike="noStrike" cap="none" spc="0" normalizeH="0" baseline="0">
                <a:solidFill>
                  <a:schemeClr val="tx1">
                    <a:lumMod val="65000"/>
                    <a:lumOff val="35000"/>
                  </a:schemeClr>
                </a:solidFill>
                <a:ea typeface="微软雅黑" panose="020B0503020204020204" charset="-122"/>
                <a:cs typeface="+mn-ea"/>
                <a:sym typeface="+mn-lt"/>
              </a:rPr>
              <a:t>We will engage 100 diverse users aged 18-65, tracking metrics such as daily active users (target 70%) and gathering qualitative feedback through surveys.</a:t>
            </a:r>
            <a:r>
              <a:rPr lang="en-US" altLang="zh-CN" sz="1050">
                <a:solidFill>
                  <a:schemeClr val="tx1">
                    <a:lumMod val="65000"/>
                    <a:lumOff val="35000"/>
                  </a:schemeClr>
                </a:solidFill>
                <a:ea typeface="微软雅黑" panose="020B0503020204020204" charset="-122"/>
                <a:cs typeface="+mn-ea"/>
                <a:sym typeface="+mn-lt"/>
              </a:rPr>
              <a:t> </a:t>
            </a:r>
            <a:endParaRPr lang="en-US" altLang="zh-CN" sz="1050">
              <a:solidFill>
                <a:schemeClr val="tx1">
                  <a:lumMod val="65000"/>
                  <a:lumOff val="35000"/>
                </a:schemeClr>
              </a:solidFill>
              <a:ea typeface="微软雅黑" panose="020B0503020204020204" charset="-122"/>
              <a:cs typeface="+mn-ea"/>
              <a:sym typeface="+mn-lt"/>
            </a:endParaRPr>
          </a:p>
        </p:txBody>
      </p:sp>
      <p:sp>
        <p:nvSpPr>
          <p:cNvPr id="53" name="PA_矩形 8"/>
          <p:cNvSpPr/>
          <p:nvPr>
            <p:custDataLst>
              <p:tags r:id="rId4"/>
            </p:custDataLst>
          </p:nvPr>
        </p:nvSpPr>
        <p:spPr>
          <a:xfrm>
            <a:off x="1101139" y="1754046"/>
            <a:ext cx="1639427" cy="337185"/>
          </a:xfrm>
          <a:prstGeom prst="rect">
            <a:avLst/>
          </a:prstGeom>
        </p:spPr>
        <p:txBody>
          <a:bodyPr wrap="square">
            <a:spAutoFit/>
          </a:bodyPr>
          <a:lstStyle/>
          <a:p>
            <a:pPr lvl="0" defTabSz="685800">
              <a:defRPr/>
            </a:pPr>
            <a:r>
              <a:rPr lang="en-US" altLang="zh-CN" sz="1600" b="1" kern="0">
                <a:solidFill>
                  <a:schemeClr val="accent3"/>
                </a:solidFill>
                <a:latin typeface="+mj-lt"/>
                <a:ea typeface="微软雅黑" panose="020B0503020204020204" charset="-122"/>
              </a:rPr>
              <a:t>Beta Testing</a:t>
            </a:r>
            <a:endParaRPr lang="en-US" altLang="zh-CN" sz="1600" b="1" kern="0">
              <a:solidFill>
                <a:schemeClr val="accent3"/>
              </a:solidFill>
              <a:latin typeface="+mj-lt"/>
              <a:ea typeface="微软雅黑" panose="020B0503020204020204" charset="-122"/>
            </a:endParaRPr>
          </a:p>
        </p:txBody>
      </p:sp>
      <p:sp>
        <p:nvSpPr>
          <p:cNvPr id="54" name="矩形 53"/>
          <p:cNvSpPr/>
          <p:nvPr>
            <p:custDataLst>
              <p:tags r:id="rId5"/>
            </p:custDataLst>
          </p:nvPr>
        </p:nvSpPr>
        <p:spPr>
          <a:xfrm>
            <a:off x="1101139" y="3670006"/>
            <a:ext cx="3266220" cy="818515"/>
          </a:xfrm>
          <a:prstGeom prst="rect">
            <a:avLst/>
          </a:prstGeom>
        </p:spPr>
        <p:txBody>
          <a:bodyPr wrap="square">
            <a:spAutoFit/>
          </a:bodyPr>
          <a:lstStyle/>
          <a:p>
            <a:pPr defTabSz="685800">
              <a:lnSpc>
                <a:spcPct val="150000"/>
              </a:lnSpc>
              <a:buClr>
                <a:srgbClr val="E7E6E6">
                  <a:lumMod val="10000"/>
                </a:srgbClr>
              </a:buClr>
              <a:defRPr/>
            </a:pPr>
            <a:r>
              <a:rPr kumimoji="0" lang="en-US" altLang="zh-CN" sz="1050" b="0" i="0" u="none" strike="noStrike" cap="none" spc="0" normalizeH="0" baseline="0">
                <a:solidFill>
                  <a:schemeClr val="tx1">
                    <a:lumMod val="65000"/>
                    <a:lumOff val="35000"/>
                  </a:schemeClr>
                </a:solidFill>
                <a:ea typeface="微软雅黑" panose="020B0503020204020204" charset="-122"/>
                <a:cs typeface="+mn-ea"/>
                <a:sym typeface="+mn-lt"/>
              </a:rPr>
              <a:t>20 participants will perform key tasks (e.g., registering, submitting samples), aiming for 90% task success and completion times under 3 minutes.</a:t>
            </a:r>
            <a:endParaRPr kumimoji="0" lang="en-US" altLang="zh-CN" sz="1050" b="0" i="0" u="none" strike="noStrike" cap="none" spc="0" normalizeH="0" baseline="0">
              <a:solidFill>
                <a:schemeClr val="tx1">
                  <a:lumMod val="65000"/>
                  <a:lumOff val="35000"/>
                </a:schemeClr>
              </a:solidFill>
              <a:ea typeface="微软雅黑" panose="020B0503020204020204" charset="-122"/>
              <a:cs typeface="+mn-ea"/>
              <a:sym typeface="+mn-lt"/>
            </a:endParaRPr>
          </a:p>
        </p:txBody>
      </p:sp>
      <p:sp>
        <p:nvSpPr>
          <p:cNvPr id="55" name="PA_矩形 8"/>
          <p:cNvSpPr/>
          <p:nvPr>
            <p:custDataLst>
              <p:tags r:id="rId6"/>
            </p:custDataLst>
          </p:nvPr>
        </p:nvSpPr>
        <p:spPr>
          <a:xfrm>
            <a:off x="1101090" y="3402965"/>
            <a:ext cx="2082800" cy="337185"/>
          </a:xfrm>
          <a:prstGeom prst="rect">
            <a:avLst/>
          </a:prstGeom>
        </p:spPr>
        <p:txBody>
          <a:bodyPr wrap="square">
            <a:spAutoFit/>
          </a:bodyPr>
          <a:lstStyle/>
          <a:p>
            <a:pPr lvl="0" defTabSz="685800">
              <a:defRPr/>
            </a:pPr>
            <a:r>
              <a:rPr lang="en-US" altLang="zh-CN" sz="1600" b="1" kern="0">
                <a:solidFill>
                  <a:schemeClr val="accent3"/>
                </a:solidFill>
                <a:latin typeface="+mj-lt"/>
                <a:ea typeface="微软雅黑" panose="020B0503020204020204" charset="-122"/>
              </a:rPr>
              <a:t>Usability Testing</a:t>
            </a:r>
            <a:endParaRPr lang="en-US" altLang="zh-CN" sz="1600" b="1" kern="0">
              <a:solidFill>
                <a:schemeClr val="accent3"/>
              </a:solidFill>
              <a:latin typeface="+mj-lt"/>
              <a:ea typeface="微软雅黑" panose="020B0503020204020204" charset="-122"/>
            </a:endParaRPr>
          </a:p>
        </p:txBody>
      </p:sp>
      <p:sp>
        <p:nvSpPr>
          <p:cNvPr id="58" name="Freeform 5"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p:cNvSpPr>
            <a:spLocks noEditPoints="1"/>
          </p:cNvSpPr>
          <p:nvPr>
            <p:custDataLst>
              <p:tags r:id="rId7"/>
            </p:custDataLst>
          </p:nvPr>
        </p:nvSpPr>
        <p:spPr bwMode="auto">
          <a:xfrm>
            <a:off x="517362" y="2092600"/>
            <a:ext cx="309291" cy="263797"/>
          </a:xfrm>
          <a:custGeom>
            <a:avLst/>
            <a:gdLst>
              <a:gd name="T0" fmla="*/ 689 w 746"/>
              <a:gd name="T1" fmla="*/ 125 h 638"/>
              <a:gd name="T2" fmla="*/ 552 w 746"/>
              <a:gd name="T3" fmla="*/ 125 h 638"/>
              <a:gd name="T4" fmla="*/ 552 w 746"/>
              <a:gd name="T5" fmla="*/ 57 h 638"/>
              <a:gd name="T6" fmla="*/ 495 w 746"/>
              <a:gd name="T7" fmla="*/ 0 h 638"/>
              <a:gd name="T8" fmla="*/ 253 w 746"/>
              <a:gd name="T9" fmla="*/ 0 h 638"/>
              <a:gd name="T10" fmla="*/ 196 w 746"/>
              <a:gd name="T11" fmla="*/ 57 h 638"/>
              <a:gd name="T12" fmla="*/ 196 w 746"/>
              <a:gd name="T13" fmla="*/ 125 h 638"/>
              <a:gd name="T14" fmla="*/ 57 w 746"/>
              <a:gd name="T15" fmla="*/ 125 h 638"/>
              <a:gd name="T16" fmla="*/ 0 w 746"/>
              <a:gd name="T17" fmla="*/ 182 h 638"/>
              <a:gd name="T18" fmla="*/ 0 w 746"/>
              <a:gd name="T19" fmla="*/ 581 h 638"/>
              <a:gd name="T20" fmla="*/ 57 w 746"/>
              <a:gd name="T21" fmla="*/ 638 h 638"/>
              <a:gd name="T22" fmla="*/ 689 w 746"/>
              <a:gd name="T23" fmla="*/ 638 h 638"/>
              <a:gd name="T24" fmla="*/ 746 w 746"/>
              <a:gd name="T25" fmla="*/ 581 h 638"/>
              <a:gd name="T26" fmla="*/ 746 w 746"/>
              <a:gd name="T27" fmla="*/ 182 h 638"/>
              <a:gd name="T28" fmla="*/ 689 w 746"/>
              <a:gd name="T29" fmla="*/ 125 h 638"/>
              <a:gd name="T30" fmla="*/ 239 w 746"/>
              <a:gd name="T31" fmla="*/ 57 h 638"/>
              <a:gd name="T32" fmla="*/ 253 w 746"/>
              <a:gd name="T33" fmla="*/ 44 h 638"/>
              <a:gd name="T34" fmla="*/ 495 w 746"/>
              <a:gd name="T35" fmla="*/ 44 h 638"/>
              <a:gd name="T36" fmla="*/ 508 w 746"/>
              <a:gd name="T37" fmla="*/ 57 h 638"/>
              <a:gd name="T38" fmla="*/ 508 w 746"/>
              <a:gd name="T39" fmla="*/ 125 h 638"/>
              <a:gd name="T40" fmla="*/ 239 w 746"/>
              <a:gd name="T41" fmla="*/ 125 h 638"/>
              <a:gd name="T42" fmla="*/ 239 w 746"/>
              <a:gd name="T43" fmla="*/ 57 h 638"/>
              <a:gd name="T44" fmla="*/ 57 w 746"/>
              <a:gd name="T45" fmla="*/ 169 h 638"/>
              <a:gd name="T46" fmla="*/ 689 w 746"/>
              <a:gd name="T47" fmla="*/ 169 h 638"/>
              <a:gd name="T48" fmla="*/ 703 w 746"/>
              <a:gd name="T49" fmla="*/ 182 h 638"/>
              <a:gd name="T50" fmla="*/ 703 w 746"/>
              <a:gd name="T51" fmla="*/ 295 h 638"/>
              <a:gd name="T52" fmla="*/ 545 w 746"/>
              <a:gd name="T53" fmla="*/ 295 h 638"/>
              <a:gd name="T54" fmla="*/ 545 w 746"/>
              <a:gd name="T55" fmla="*/ 267 h 638"/>
              <a:gd name="T56" fmla="*/ 501 w 746"/>
              <a:gd name="T57" fmla="*/ 267 h 638"/>
              <a:gd name="T58" fmla="*/ 501 w 746"/>
              <a:gd name="T59" fmla="*/ 295 h 638"/>
              <a:gd name="T60" fmla="*/ 245 w 746"/>
              <a:gd name="T61" fmla="*/ 295 h 638"/>
              <a:gd name="T62" fmla="*/ 245 w 746"/>
              <a:gd name="T63" fmla="*/ 266 h 638"/>
              <a:gd name="T64" fmla="*/ 201 w 746"/>
              <a:gd name="T65" fmla="*/ 266 h 638"/>
              <a:gd name="T66" fmla="*/ 201 w 746"/>
              <a:gd name="T67" fmla="*/ 295 h 638"/>
              <a:gd name="T68" fmla="*/ 43 w 746"/>
              <a:gd name="T69" fmla="*/ 295 h 638"/>
              <a:gd name="T70" fmla="*/ 43 w 746"/>
              <a:gd name="T71" fmla="*/ 182 h 638"/>
              <a:gd name="T72" fmla="*/ 57 w 746"/>
              <a:gd name="T73" fmla="*/ 169 h 638"/>
              <a:gd name="T74" fmla="*/ 689 w 746"/>
              <a:gd name="T75" fmla="*/ 594 h 638"/>
              <a:gd name="T76" fmla="*/ 57 w 746"/>
              <a:gd name="T77" fmla="*/ 594 h 638"/>
              <a:gd name="T78" fmla="*/ 43 w 746"/>
              <a:gd name="T79" fmla="*/ 581 h 638"/>
              <a:gd name="T80" fmla="*/ 43 w 746"/>
              <a:gd name="T81" fmla="*/ 338 h 638"/>
              <a:gd name="T82" fmla="*/ 201 w 746"/>
              <a:gd name="T83" fmla="*/ 338 h 638"/>
              <a:gd name="T84" fmla="*/ 201 w 746"/>
              <a:gd name="T85" fmla="*/ 368 h 638"/>
              <a:gd name="T86" fmla="*/ 245 w 746"/>
              <a:gd name="T87" fmla="*/ 368 h 638"/>
              <a:gd name="T88" fmla="*/ 245 w 746"/>
              <a:gd name="T89" fmla="*/ 338 h 638"/>
              <a:gd name="T90" fmla="*/ 501 w 746"/>
              <a:gd name="T91" fmla="*/ 338 h 638"/>
              <a:gd name="T92" fmla="*/ 501 w 746"/>
              <a:gd name="T93" fmla="*/ 369 h 638"/>
              <a:gd name="T94" fmla="*/ 545 w 746"/>
              <a:gd name="T95" fmla="*/ 369 h 638"/>
              <a:gd name="T96" fmla="*/ 545 w 746"/>
              <a:gd name="T97" fmla="*/ 338 h 638"/>
              <a:gd name="T98" fmla="*/ 703 w 746"/>
              <a:gd name="T99" fmla="*/ 338 h 638"/>
              <a:gd name="T100" fmla="*/ 703 w 746"/>
              <a:gd name="T101" fmla="*/ 581 h 638"/>
              <a:gd name="T102" fmla="*/ 689 w 746"/>
              <a:gd name="T103" fmla="*/ 59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6" h="638">
                <a:moveTo>
                  <a:pt x="689" y="125"/>
                </a:moveTo>
                <a:cubicBezTo>
                  <a:pt x="552" y="125"/>
                  <a:pt x="552" y="125"/>
                  <a:pt x="552" y="125"/>
                </a:cubicBezTo>
                <a:cubicBezTo>
                  <a:pt x="552" y="57"/>
                  <a:pt x="552" y="57"/>
                  <a:pt x="552" y="57"/>
                </a:cubicBezTo>
                <a:cubicBezTo>
                  <a:pt x="552" y="26"/>
                  <a:pt x="526" y="0"/>
                  <a:pt x="495" y="0"/>
                </a:cubicBezTo>
                <a:cubicBezTo>
                  <a:pt x="253" y="0"/>
                  <a:pt x="253" y="0"/>
                  <a:pt x="253" y="0"/>
                </a:cubicBezTo>
                <a:cubicBezTo>
                  <a:pt x="221" y="0"/>
                  <a:pt x="196" y="26"/>
                  <a:pt x="196" y="57"/>
                </a:cubicBezTo>
                <a:cubicBezTo>
                  <a:pt x="196" y="125"/>
                  <a:pt x="196" y="125"/>
                  <a:pt x="196" y="125"/>
                </a:cubicBezTo>
                <a:cubicBezTo>
                  <a:pt x="57" y="125"/>
                  <a:pt x="57" y="125"/>
                  <a:pt x="57" y="125"/>
                </a:cubicBezTo>
                <a:cubicBezTo>
                  <a:pt x="25" y="125"/>
                  <a:pt x="0" y="151"/>
                  <a:pt x="0" y="182"/>
                </a:cubicBezTo>
                <a:cubicBezTo>
                  <a:pt x="0" y="581"/>
                  <a:pt x="0" y="581"/>
                  <a:pt x="0" y="581"/>
                </a:cubicBezTo>
                <a:cubicBezTo>
                  <a:pt x="0" y="612"/>
                  <a:pt x="25" y="638"/>
                  <a:pt x="57" y="638"/>
                </a:cubicBezTo>
                <a:cubicBezTo>
                  <a:pt x="689" y="638"/>
                  <a:pt x="689" y="638"/>
                  <a:pt x="689" y="638"/>
                </a:cubicBezTo>
                <a:cubicBezTo>
                  <a:pt x="721" y="638"/>
                  <a:pt x="746" y="612"/>
                  <a:pt x="746" y="581"/>
                </a:cubicBezTo>
                <a:cubicBezTo>
                  <a:pt x="746" y="182"/>
                  <a:pt x="746" y="182"/>
                  <a:pt x="746" y="182"/>
                </a:cubicBezTo>
                <a:cubicBezTo>
                  <a:pt x="746" y="151"/>
                  <a:pt x="721" y="125"/>
                  <a:pt x="689" y="125"/>
                </a:cubicBezTo>
                <a:close/>
                <a:moveTo>
                  <a:pt x="239" y="57"/>
                </a:moveTo>
                <a:cubicBezTo>
                  <a:pt x="239" y="50"/>
                  <a:pt x="245" y="44"/>
                  <a:pt x="253" y="44"/>
                </a:cubicBezTo>
                <a:cubicBezTo>
                  <a:pt x="495" y="44"/>
                  <a:pt x="495" y="44"/>
                  <a:pt x="495" y="44"/>
                </a:cubicBezTo>
                <a:cubicBezTo>
                  <a:pt x="502" y="44"/>
                  <a:pt x="508" y="50"/>
                  <a:pt x="508" y="57"/>
                </a:cubicBezTo>
                <a:cubicBezTo>
                  <a:pt x="508" y="125"/>
                  <a:pt x="508" y="125"/>
                  <a:pt x="508" y="125"/>
                </a:cubicBezTo>
                <a:cubicBezTo>
                  <a:pt x="239" y="125"/>
                  <a:pt x="239" y="125"/>
                  <a:pt x="239" y="125"/>
                </a:cubicBezTo>
                <a:lnTo>
                  <a:pt x="239" y="57"/>
                </a:lnTo>
                <a:close/>
                <a:moveTo>
                  <a:pt x="57" y="169"/>
                </a:moveTo>
                <a:cubicBezTo>
                  <a:pt x="689" y="169"/>
                  <a:pt x="689" y="169"/>
                  <a:pt x="689" y="169"/>
                </a:cubicBezTo>
                <a:cubicBezTo>
                  <a:pt x="697" y="169"/>
                  <a:pt x="703" y="175"/>
                  <a:pt x="703" y="182"/>
                </a:cubicBezTo>
                <a:cubicBezTo>
                  <a:pt x="703" y="295"/>
                  <a:pt x="703" y="295"/>
                  <a:pt x="703" y="295"/>
                </a:cubicBezTo>
                <a:cubicBezTo>
                  <a:pt x="545" y="295"/>
                  <a:pt x="545" y="295"/>
                  <a:pt x="545" y="295"/>
                </a:cubicBezTo>
                <a:cubicBezTo>
                  <a:pt x="545" y="267"/>
                  <a:pt x="545" y="267"/>
                  <a:pt x="545" y="267"/>
                </a:cubicBezTo>
                <a:cubicBezTo>
                  <a:pt x="501" y="267"/>
                  <a:pt x="501" y="267"/>
                  <a:pt x="501" y="267"/>
                </a:cubicBezTo>
                <a:cubicBezTo>
                  <a:pt x="501" y="295"/>
                  <a:pt x="501" y="295"/>
                  <a:pt x="501" y="295"/>
                </a:cubicBezTo>
                <a:cubicBezTo>
                  <a:pt x="245" y="295"/>
                  <a:pt x="245" y="295"/>
                  <a:pt x="245" y="295"/>
                </a:cubicBezTo>
                <a:cubicBezTo>
                  <a:pt x="245" y="266"/>
                  <a:pt x="245" y="266"/>
                  <a:pt x="245" y="266"/>
                </a:cubicBezTo>
                <a:cubicBezTo>
                  <a:pt x="201" y="266"/>
                  <a:pt x="201" y="266"/>
                  <a:pt x="201" y="266"/>
                </a:cubicBezTo>
                <a:cubicBezTo>
                  <a:pt x="201" y="295"/>
                  <a:pt x="201" y="295"/>
                  <a:pt x="201" y="295"/>
                </a:cubicBezTo>
                <a:cubicBezTo>
                  <a:pt x="43" y="295"/>
                  <a:pt x="43" y="295"/>
                  <a:pt x="43" y="295"/>
                </a:cubicBezTo>
                <a:cubicBezTo>
                  <a:pt x="43" y="182"/>
                  <a:pt x="43" y="182"/>
                  <a:pt x="43" y="182"/>
                </a:cubicBezTo>
                <a:cubicBezTo>
                  <a:pt x="43" y="175"/>
                  <a:pt x="49" y="169"/>
                  <a:pt x="57" y="169"/>
                </a:cubicBezTo>
                <a:close/>
                <a:moveTo>
                  <a:pt x="689" y="594"/>
                </a:moveTo>
                <a:cubicBezTo>
                  <a:pt x="57" y="594"/>
                  <a:pt x="57" y="594"/>
                  <a:pt x="57" y="594"/>
                </a:cubicBezTo>
                <a:cubicBezTo>
                  <a:pt x="49" y="594"/>
                  <a:pt x="43" y="588"/>
                  <a:pt x="43" y="581"/>
                </a:cubicBezTo>
                <a:cubicBezTo>
                  <a:pt x="43" y="338"/>
                  <a:pt x="43" y="338"/>
                  <a:pt x="43" y="338"/>
                </a:cubicBezTo>
                <a:cubicBezTo>
                  <a:pt x="201" y="338"/>
                  <a:pt x="201" y="338"/>
                  <a:pt x="201" y="338"/>
                </a:cubicBezTo>
                <a:cubicBezTo>
                  <a:pt x="201" y="368"/>
                  <a:pt x="201" y="368"/>
                  <a:pt x="201" y="368"/>
                </a:cubicBezTo>
                <a:cubicBezTo>
                  <a:pt x="245" y="368"/>
                  <a:pt x="245" y="368"/>
                  <a:pt x="245" y="368"/>
                </a:cubicBezTo>
                <a:cubicBezTo>
                  <a:pt x="245" y="338"/>
                  <a:pt x="245" y="338"/>
                  <a:pt x="245" y="338"/>
                </a:cubicBezTo>
                <a:cubicBezTo>
                  <a:pt x="501" y="338"/>
                  <a:pt x="501" y="338"/>
                  <a:pt x="501" y="338"/>
                </a:cubicBezTo>
                <a:cubicBezTo>
                  <a:pt x="501" y="369"/>
                  <a:pt x="501" y="369"/>
                  <a:pt x="501" y="369"/>
                </a:cubicBezTo>
                <a:cubicBezTo>
                  <a:pt x="545" y="369"/>
                  <a:pt x="545" y="369"/>
                  <a:pt x="545" y="369"/>
                </a:cubicBezTo>
                <a:cubicBezTo>
                  <a:pt x="545" y="338"/>
                  <a:pt x="545" y="338"/>
                  <a:pt x="545" y="338"/>
                </a:cubicBezTo>
                <a:cubicBezTo>
                  <a:pt x="703" y="338"/>
                  <a:pt x="703" y="338"/>
                  <a:pt x="703" y="338"/>
                </a:cubicBezTo>
                <a:cubicBezTo>
                  <a:pt x="703" y="581"/>
                  <a:pt x="703" y="581"/>
                  <a:pt x="703" y="581"/>
                </a:cubicBezTo>
                <a:cubicBezTo>
                  <a:pt x="703" y="588"/>
                  <a:pt x="697" y="594"/>
                  <a:pt x="689" y="594"/>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endParaRPr>
          </a:p>
        </p:txBody>
      </p:sp>
      <p:grpSp>
        <p:nvGrpSpPr>
          <p:cNvPr id="59" name="Group 8"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p:cNvGrpSpPr>
            <a:grpSpLocks noChangeAspect="1"/>
          </p:cNvGrpSpPr>
          <p:nvPr>
            <p:custDataLst>
              <p:tags r:id="rId8"/>
            </p:custDataLst>
          </p:nvPr>
        </p:nvGrpSpPr>
        <p:grpSpPr bwMode="auto">
          <a:xfrm>
            <a:off x="535963" y="3670006"/>
            <a:ext cx="272089" cy="317203"/>
            <a:chOff x="2492" y="1167"/>
            <a:chExt cx="778" cy="907"/>
          </a:xfrm>
          <a:solidFill>
            <a:schemeClr val="bg1"/>
          </a:solidFill>
        </p:grpSpPr>
        <p:sp>
          <p:nvSpPr>
            <p:cNvPr id="60" name="Freeform 9"/>
            <p:cNvSpPr>
              <a:spLocks noEditPoints="1"/>
            </p:cNvSpPr>
            <p:nvPr>
              <p:custDataLst>
                <p:tags r:id="rId9"/>
              </p:custDataLst>
            </p:nvPr>
          </p:nvSpPr>
          <p:spPr bwMode="auto">
            <a:xfrm>
              <a:off x="2492" y="1167"/>
              <a:ext cx="778" cy="907"/>
            </a:xfrm>
            <a:custGeom>
              <a:avLst/>
              <a:gdLst>
                <a:gd name="T0" fmla="*/ 579 w 636"/>
                <a:gd name="T1" fmla="*/ 0 h 746"/>
                <a:gd name="T2" fmla="*/ 57 w 636"/>
                <a:gd name="T3" fmla="*/ 0 h 746"/>
                <a:gd name="T4" fmla="*/ 0 w 636"/>
                <a:gd name="T5" fmla="*/ 57 h 746"/>
                <a:gd name="T6" fmla="*/ 0 w 636"/>
                <a:gd name="T7" fmla="*/ 689 h 746"/>
                <a:gd name="T8" fmla="*/ 57 w 636"/>
                <a:gd name="T9" fmla="*/ 746 h 746"/>
                <a:gd name="T10" fmla="*/ 579 w 636"/>
                <a:gd name="T11" fmla="*/ 746 h 746"/>
                <a:gd name="T12" fmla="*/ 636 w 636"/>
                <a:gd name="T13" fmla="*/ 689 h 746"/>
                <a:gd name="T14" fmla="*/ 636 w 636"/>
                <a:gd name="T15" fmla="*/ 57 h 746"/>
                <a:gd name="T16" fmla="*/ 579 w 636"/>
                <a:gd name="T17" fmla="*/ 0 h 746"/>
                <a:gd name="T18" fmla="*/ 43 w 636"/>
                <a:gd name="T19" fmla="*/ 689 h 746"/>
                <a:gd name="T20" fmla="*/ 43 w 636"/>
                <a:gd name="T21" fmla="*/ 57 h 746"/>
                <a:gd name="T22" fmla="*/ 57 w 636"/>
                <a:gd name="T23" fmla="*/ 43 h 746"/>
                <a:gd name="T24" fmla="*/ 94 w 636"/>
                <a:gd name="T25" fmla="*/ 43 h 746"/>
                <a:gd name="T26" fmla="*/ 94 w 636"/>
                <a:gd name="T27" fmla="*/ 703 h 746"/>
                <a:gd name="T28" fmla="*/ 57 w 636"/>
                <a:gd name="T29" fmla="*/ 703 h 746"/>
                <a:gd name="T30" fmla="*/ 43 w 636"/>
                <a:gd name="T31" fmla="*/ 689 h 746"/>
                <a:gd name="T32" fmla="*/ 593 w 636"/>
                <a:gd name="T33" fmla="*/ 689 h 746"/>
                <a:gd name="T34" fmla="*/ 579 w 636"/>
                <a:gd name="T35" fmla="*/ 703 h 746"/>
                <a:gd name="T36" fmla="*/ 138 w 636"/>
                <a:gd name="T37" fmla="*/ 703 h 746"/>
                <a:gd name="T38" fmla="*/ 138 w 636"/>
                <a:gd name="T39" fmla="*/ 43 h 746"/>
                <a:gd name="T40" fmla="*/ 579 w 636"/>
                <a:gd name="T41" fmla="*/ 43 h 746"/>
                <a:gd name="T42" fmla="*/ 593 w 636"/>
                <a:gd name="T43" fmla="*/ 57 h 746"/>
                <a:gd name="T44" fmla="*/ 593 w 636"/>
                <a:gd name="T45" fmla="*/ 689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6" h="746">
                  <a:moveTo>
                    <a:pt x="579" y="0"/>
                  </a:moveTo>
                  <a:cubicBezTo>
                    <a:pt x="57" y="0"/>
                    <a:pt x="57" y="0"/>
                    <a:pt x="57" y="0"/>
                  </a:cubicBezTo>
                  <a:cubicBezTo>
                    <a:pt x="25" y="0"/>
                    <a:pt x="0" y="25"/>
                    <a:pt x="0" y="57"/>
                  </a:cubicBezTo>
                  <a:cubicBezTo>
                    <a:pt x="0" y="689"/>
                    <a:pt x="0" y="689"/>
                    <a:pt x="0" y="689"/>
                  </a:cubicBezTo>
                  <a:cubicBezTo>
                    <a:pt x="0" y="721"/>
                    <a:pt x="25" y="746"/>
                    <a:pt x="57" y="746"/>
                  </a:cubicBezTo>
                  <a:cubicBezTo>
                    <a:pt x="579" y="746"/>
                    <a:pt x="579" y="746"/>
                    <a:pt x="579" y="746"/>
                  </a:cubicBezTo>
                  <a:cubicBezTo>
                    <a:pt x="611" y="746"/>
                    <a:pt x="636" y="721"/>
                    <a:pt x="636" y="689"/>
                  </a:cubicBezTo>
                  <a:cubicBezTo>
                    <a:pt x="636" y="57"/>
                    <a:pt x="636" y="57"/>
                    <a:pt x="636" y="57"/>
                  </a:cubicBezTo>
                  <a:cubicBezTo>
                    <a:pt x="636" y="25"/>
                    <a:pt x="611" y="0"/>
                    <a:pt x="579" y="0"/>
                  </a:cubicBezTo>
                  <a:close/>
                  <a:moveTo>
                    <a:pt x="43" y="689"/>
                  </a:moveTo>
                  <a:cubicBezTo>
                    <a:pt x="43" y="57"/>
                    <a:pt x="43" y="57"/>
                    <a:pt x="43" y="57"/>
                  </a:cubicBezTo>
                  <a:cubicBezTo>
                    <a:pt x="43" y="49"/>
                    <a:pt x="49" y="43"/>
                    <a:pt x="57" y="43"/>
                  </a:cubicBezTo>
                  <a:cubicBezTo>
                    <a:pt x="94" y="43"/>
                    <a:pt x="94" y="43"/>
                    <a:pt x="94" y="43"/>
                  </a:cubicBezTo>
                  <a:cubicBezTo>
                    <a:pt x="94" y="703"/>
                    <a:pt x="94" y="703"/>
                    <a:pt x="94" y="703"/>
                  </a:cubicBezTo>
                  <a:cubicBezTo>
                    <a:pt x="57" y="703"/>
                    <a:pt x="57" y="703"/>
                    <a:pt x="57" y="703"/>
                  </a:cubicBezTo>
                  <a:cubicBezTo>
                    <a:pt x="49" y="703"/>
                    <a:pt x="43" y="697"/>
                    <a:pt x="43" y="689"/>
                  </a:cubicBezTo>
                  <a:close/>
                  <a:moveTo>
                    <a:pt x="593" y="689"/>
                  </a:moveTo>
                  <a:cubicBezTo>
                    <a:pt x="593" y="697"/>
                    <a:pt x="587" y="703"/>
                    <a:pt x="579" y="703"/>
                  </a:cubicBezTo>
                  <a:cubicBezTo>
                    <a:pt x="138" y="703"/>
                    <a:pt x="138" y="703"/>
                    <a:pt x="138" y="703"/>
                  </a:cubicBezTo>
                  <a:cubicBezTo>
                    <a:pt x="138" y="43"/>
                    <a:pt x="138" y="43"/>
                    <a:pt x="138" y="43"/>
                  </a:cubicBezTo>
                  <a:cubicBezTo>
                    <a:pt x="579" y="43"/>
                    <a:pt x="579" y="43"/>
                    <a:pt x="579" y="43"/>
                  </a:cubicBezTo>
                  <a:cubicBezTo>
                    <a:pt x="587" y="43"/>
                    <a:pt x="593" y="49"/>
                    <a:pt x="593" y="57"/>
                  </a:cubicBezTo>
                  <a:lnTo>
                    <a:pt x="593" y="6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61" name="Rectangle 10"/>
            <p:cNvSpPr>
              <a:spLocks noChangeArrowheads="1"/>
            </p:cNvSpPr>
            <p:nvPr>
              <p:custDataLst>
                <p:tags r:id="rId10"/>
              </p:custDataLst>
            </p:nvPr>
          </p:nvSpPr>
          <p:spPr bwMode="auto">
            <a:xfrm>
              <a:off x="2694" y="1474"/>
              <a:ext cx="184"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62" name="Rectangle 11"/>
            <p:cNvSpPr>
              <a:spLocks noChangeArrowheads="1"/>
            </p:cNvSpPr>
            <p:nvPr>
              <p:custDataLst>
                <p:tags r:id="rId11"/>
              </p:custDataLst>
            </p:nvPr>
          </p:nvSpPr>
          <p:spPr bwMode="auto">
            <a:xfrm>
              <a:off x="2694" y="1352"/>
              <a:ext cx="245"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63" name="Freeform 12"/>
            <p:cNvSpPr>
              <a:spLocks noEditPoints="1"/>
            </p:cNvSpPr>
            <p:nvPr>
              <p:custDataLst>
                <p:tags r:id="rId12"/>
              </p:custDataLst>
            </p:nvPr>
          </p:nvSpPr>
          <p:spPr bwMode="auto">
            <a:xfrm>
              <a:off x="2968" y="1381"/>
              <a:ext cx="187" cy="606"/>
            </a:xfrm>
            <a:custGeom>
              <a:avLst/>
              <a:gdLst>
                <a:gd name="T0" fmla="*/ 0 w 153"/>
                <a:gd name="T1" fmla="*/ 76 h 498"/>
                <a:gd name="T2" fmla="*/ 0 w 153"/>
                <a:gd name="T3" fmla="*/ 441 h 498"/>
                <a:gd name="T4" fmla="*/ 57 w 153"/>
                <a:gd name="T5" fmla="*/ 498 h 498"/>
                <a:gd name="T6" fmla="*/ 96 w 153"/>
                <a:gd name="T7" fmla="*/ 498 h 498"/>
                <a:gd name="T8" fmla="*/ 153 w 153"/>
                <a:gd name="T9" fmla="*/ 441 h 498"/>
                <a:gd name="T10" fmla="*/ 153 w 153"/>
                <a:gd name="T11" fmla="*/ 76 h 498"/>
                <a:gd name="T12" fmla="*/ 77 w 153"/>
                <a:gd name="T13" fmla="*/ 0 h 498"/>
                <a:gd name="T14" fmla="*/ 0 w 153"/>
                <a:gd name="T15" fmla="*/ 76 h 498"/>
                <a:gd name="T16" fmla="*/ 109 w 153"/>
                <a:gd name="T17" fmla="*/ 441 h 498"/>
                <a:gd name="T18" fmla="*/ 96 w 153"/>
                <a:gd name="T19" fmla="*/ 454 h 498"/>
                <a:gd name="T20" fmla="*/ 57 w 153"/>
                <a:gd name="T21" fmla="*/ 454 h 498"/>
                <a:gd name="T22" fmla="*/ 44 w 153"/>
                <a:gd name="T23" fmla="*/ 441 h 498"/>
                <a:gd name="T24" fmla="*/ 44 w 153"/>
                <a:gd name="T25" fmla="*/ 94 h 498"/>
                <a:gd name="T26" fmla="*/ 77 w 153"/>
                <a:gd name="T27" fmla="*/ 62 h 498"/>
                <a:gd name="T28" fmla="*/ 109 w 153"/>
                <a:gd name="T29" fmla="*/ 94 h 498"/>
                <a:gd name="T30" fmla="*/ 109 w 153"/>
                <a:gd name="T31" fmla="*/ 441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3" h="498">
                  <a:moveTo>
                    <a:pt x="0" y="76"/>
                  </a:moveTo>
                  <a:cubicBezTo>
                    <a:pt x="0" y="441"/>
                    <a:pt x="0" y="441"/>
                    <a:pt x="0" y="441"/>
                  </a:cubicBezTo>
                  <a:cubicBezTo>
                    <a:pt x="0" y="472"/>
                    <a:pt x="26" y="498"/>
                    <a:pt x="57" y="498"/>
                  </a:cubicBezTo>
                  <a:cubicBezTo>
                    <a:pt x="96" y="498"/>
                    <a:pt x="96" y="498"/>
                    <a:pt x="96" y="498"/>
                  </a:cubicBezTo>
                  <a:cubicBezTo>
                    <a:pt x="128" y="498"/>
                    <a:pt x="153" y="472"/>
                    <a:pt x="153" y="441"/>
                  </a:cubicBezTo>
                  <a:cubicBezTo>
                    <a:pt x="153" y="76"/>
                    <a:pt x="153" y="76"/>
                    <a:pt x="153" y="76"/>
                  </a:cubicBezTo>
                  <a:cubicBezTo>
                    <a:pt x="77" y="0"/>
                    <a:pt x="77" y="0"/>
                    <a:pt x="77" y="0"/>
                  </a:cubicBezTo>
                  <a:lnTo>
                    <a:pt x="0" y="76"/>
                  </a:lnTo>
                  <a:close/>
                  <a:moveTo>
                    <a:pt x="109" y="441"/>
                  </a:moveTo>
                  <a:cubicBezTo>
                    <a:pt x="109" y="448"/>
                    <a:pt x="104" y="454"/>
                    <a:pt x="96" y="454"/>
                  </a:cubicBezTo>
                  <a:cubicBezTo>
                    <a:pt x="57" y="454"/>
                    <a:pt x="57" y="454"/>
                    <a:pt x="57" y="454"/>
                  </a:cubicBezTo>
                  <a:cubicBezTo>
                    <a:pt x="50" y="454"/>
                    <a:pt x="44" y="448"/>
                    <a:pt x="44" y="441"/>
                  </a:cubicBezTo>
                  <a:cubicBezTo>
                    <a:pt x="44" y="94"/>
                    <a:pt x="44" y="94"/>
                    <a:pt x="44" y="94"/>
                  </a:cubicBezTo>
                  <a:cubicBezTo>
                    <a:pt x="77" y="62"/>
                    <a:pt x="77" y="62"/>
                    <a:pt x="77" y="62"/>
                  </a:cubicBezTo>
                  <a:cubicBezTo>
                    <a:pt x="109" y="94"/>
                    <a:pt x="109" y="94"/>
                    <a:pt x="109" y="94"/>
                  </a:cubicBezTo>
                  <a:lnTo>
                    <a:pt x="109" y="4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2" name="文本框 1"/>
          <p:cNvSpPr txBox="1"/>
          <p:nvPr/>
        </p:nvSpPr>
        <p:spPr>
          <a:xfrm>
            <a:off x="1983740" y="240665"/>
            <a:ext cx="6822440" cy="521970"/>
          </a:xfrm>
          <a:prstGeom prst="rect">
            <a:avLst/>
          </a:prstGeom>
          <a:noFill/>
        </p:spPr>
        <p:txBody>
          <a:bodyPr wrap="square" rtlCol="0" anchor="t">
            <a:spAutoFit/>
          </a:bodyPr>
          <a:p>
            <a:r>
              <a:rPr lang="en-US" altLang="zh-CN" sz="2800" b="1" kern="0">
                <a:solidFill>
                  <a:srgbClr val="4D4D4D"/>
                </a:solidFill>
                <a:latin typeface="Microsoft YaHei UI" panose="020B0503020204020204" charset="-122"/>
                <a:ea typeface="Microsoft YaHei UI" panose="020B0503020204020204" charset="-122"/>
                <a:sym typeface="+mn-ea"/>
              </a:rPr>
              <a:t>User Testing and Usability</a:t>
            </a:r>
            <a:endParaRPr lang="en-US" altLang="zh-CN" sz="2800" b="1" kern="0">
              <a:solidFill>
                <a:srgbClr val="4D4D4D"/>
              </a:solidFill>
              <a:latin typeface="Microsoft YaHei UI" panose="020B0503020204020204" charset="-122"/>
              <a:ea typeface="Microsoft YaHei UI" panose="020B0503020204020204" charset="-122"/>
              <a:sym typeface="+mn-ea"/>
            </a:endParaRPr>
          </a:p>
        </p:txBody>
      </p:sp>
      <p:pic>
        <p:nvPicPr>
          <p:cNvPr id="4" name="图片 3" descr="卡通图标的涂鸦平板与夹纸和笔。用来列清单的平板电脑，列出要做的重要事情。完成作业。矢量分离在白色背景上"/>
          <p:cNvPicPr>
            <a:picLocks noChangeAspect="1"/>
          </p:cNvPicPr>
          <p:nvPr/>
        </p:nvPicPr>
        <p:blipFill>
          <a:blip r:embed="rId13"/>
          <a:stretch>
            <a:fillRect/>
          </a:stretch>
        </p:blipFill>
        <p:spPr>
          <a:xfrm>
            <a:off x="5334635" y="1430655"/>
            <a:ext cx="2956560" cy="29565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PA_矩形 8"/>
          <p:cNvSpPr/>
          <p:nvPr>
            <p:custDataLst>
              <p:tags r:id="rId1"/>
            </p:custDataLst>
          </p:nvPr>
        </p:nvSpPr>
        <p:spPr>
          <a:xfrm>
            <a:off x="1670685" y="147955"/>
            <a:ext cx="5459730" cy="521970"/>
          </a:xfrm>
          <a:prstGeom prst="rect">
            <a:avLst/>
          </a:prstGeom>
        </p:spPr>
        <p:txBody>
          <a:bodyPr wrap="square">
            <a:spAutoFit/>
          </a:bodyPr>
          <a:lstStyle/>
          <a:p>
            <a:pPr algn="ctr" defTabSz="685800"/>
            <a:r>
              <a:rPr lang="en-US" altLang="zh-CN" sz="2800" b="1" kern="0">
                <a:solidFill>
                  <a:srgbClr val="4D4D4D"/>
                </a:solidFill>
                <a:latin typeface="Microsoft YaHei UI" panose="020B0503020204020204" charset="-122"/>
                <a:ea typeface="Microsoft YaHei UI" panose="020B0503020204020204" charset="-122"/>
              </a:rPr>
              <a:t>Market Research</a:t>
            </a:r>
            <a:endParaRPr lang="en-US" altLang="zh-CN" sz="2800" b="1" kern="0">
              <a:solidFill>
                <a:srgbClr val="4D4D4D"/>
              </a:solidFill>
              <a:latin typeface="Microsoft YaHei UI" panose="020B0503020204020204" charset="-122"/>
              <a:ea typeface="Microsoft YaHei UI" panose="020B0503020204020204" charset="-122"/>
            </a:endParaRPr>
          </a:p>
        </p:txBody>
      </p:sp>
      <p:pic>
        <p:nvPicPr>
          <p:cNvPr id="6" name="图片占位符 5"/>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34518" b="34518"/>
          <a:stretch>
            <a:fillRect/>
          </a:stretch>
        </p:blipFill>
        <p:spPr/>
      </p:pic>
      <p:sp>
        <p:nvSpPr>
          <p:cNvPr id="7" name="椭圆 6"/>
          <p:cNvSpPr/>
          <p:nvPr>
            <p:custDataLst>
              <p:tags r:id="rId3"/>
            </p:custDataLst>
          </p:nvPr>
        </p:nvSpPr>
        <p:spPr>
          <a:xfrm>
            <a:off x="1501476" y="2601211"/>
            <a:ext cx="764986" cy="764986"/>
          </a:xfrm>
          <a:prstGeom prst="ellipse">
            <a:avLst/>
          </a:prstGeom>
          <a:ln w="38100">
            <a:solidFill>
              <a:srgbClr val="F7FB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custDataLst>
              <p:tags r:id="rId4"/>
            </p:custDataLst>
          </p:nvPr>
        </p:nvSpPr>
        <p:spPr>
          <a:xfrm>
            <a:off x="4189507" y="2601211"/>
            <a:ext cx="764986" cy="764986"/>
          </a:xfrm>
          <a:prstGeom prst="ellipse">
            <a:avLst/>
          </a:prstGeom>
          <a:ln w="38100">
            <a:solidFill>
              <a:srgbClr val="F7FB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custDataLst>
              <p:tags r:id="rId5"/>
            </p:custDataLst>
          </p:nvPr>
        </p:nvSpPr>
        <p:spPr>
          <a:xfrm>
            <a:off x="6877538" y="2601211"/>
            <a:ext cx="764986" cy="764986"/>
          </a:xfrm>
          <a:prstGeom prst="ellipse">
            <a:avLst/>
          </a:prstGeom>
          <a:ln w="38100">
            <a:solidFill>
              <a:srgbClr val="F7FB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custDataLst>
              <p:tags r:id="rId6"/>
            </p:custDataLst>
          </p:nvPr>
        </p:nvSpPr>
        <p:spPr>
          <a:xfrm>
            <a:off x="597797" y="3901243"/>
            <a:ext cx="2571342" cy="1060450"/>
          </a:xfrm>
          <a:prstGeom prst="rect">
            <a:avLst/>
          </a:prstGeom>
        </p:spPr>
        <p:txBody>
          <a:bodyPr wrap="square">
            <a:spAutoFit/>
          </a:bodyPr>
          <a:lstStyle/>
          <a:p>
            <a:pPr algn="l" defTabSz="685800">
              <a:lnSpc>
                <a:spcPct val="150000"/>
              </a:lnSpc>
              <a:buClr>
                <a:srgbClr val="E7E6E6">
                  <a:lumMod val="10000"/>
                </a:srgbClr>
              </a:buClr>
              <a:defRPr/>
            </a:pPr>
            <a:r>
              <a:rPr kumimoji="0" lang="en-US" altLang="zh-CN" sz="1050" b="0" i="0" u="none" strike="noStrike" cap="none" spc="0" normalizeH="0" baseline="0">
                <a:solidFill>
                  <a:schemeClr val="tx1">
                    <a:lumMod val="65000"/>
                    <a:lumOff val="35000"/>
                  </a:schemeClr>
                </a:solidFill>
                <a:ea typeface="微软雅黑" panose="020B0503020204020204" charset="-122"/>
                <a:cs typeface="+mn-ea"/>
                <a:sym typeface="+mn-lt"/>
              </a:rPr>
              <a:t>We will design a brief survey with 10 questions, targeting potential users to gather opinions on app features, design aesthetics, and pricing models.</a:t>
            </a:r>
            <a:endParaRPr kumimoji="0" lang="en-US" altLang="zh-CN" sz="1050" b="0" i="0" u="none" strike="noStrike" cap="none" spc="0" normalizeH="0" baseline="0">
              <a:solidFill>
                <a:schemeClr val="tx1">
                  <a:lumMod val="65000"/>
                  <a:lumOff val="35000"/>
                </a:schemeClr>
              </a:solidFill>
              <a:ea typeface="微软雅黑" panose="020B0503020204020204" charset="-122"/>
              <a:cs typeface="+mn-ea"/>
              <a:sym typeface="+mn-lt"/>
            </a:endParaRPr>
          </a:p>
        </p:txBody>
      </p:sp>
      <p:sp>
        <p:nvSpPr>
          <p:cNvPr id="53" name="PA_矩形 8"/>
          <p:cNvSpPr/>
          <p:nvPr>
            <p:custDataLst>
              <p:tags r:id="rId7"/>
            </p:custDataLst>
          </p:nvPr>
        </p:nvSpPr>
        <p:spPr>
          <a:xfrm>
            <a:off x="716678" y="3556420"/>
            <a:ext cx="2333581" cy="368300"/>
          </a:xfrm>
          <a:prstGeom prst="rect">
            <a:avLst/>
          </a:prstGeom>
        </p:spPr>
        <p:txBody>
          <a:bodyPr wrap="square">
            <a:spAutoFit/>
          </a:bodyPr>
          <a:lstStyle/>
          <a:p>
            <a:pPr lvl="0" algn="ctr" defTabSz="685800">
              <a:defRPr/>
            </a:pPr>
            <a:r>
              <a:rPr lang="en-US" altLang="zh-CN" kern="0">
                <a:solidFill>
                  <a:schemeClr val="tx1">
                    <a:lumMod val="65000"/>
                    <a:lumOff val="35000"/>
                  </a:schemeClr>
                </a:solidFill>
                <a:latin typeface="+mj-lt"/>
                <a:ea typeface="微软雅黑" panose="020B0503020204020204" charset="-122"/>
              </a:rPr>
              <a:t>Questionnaires</a:t>
            </a:r>
            <a:endParaRPr lang="en-US" altLang="zh-CN" kern="0">
              <a:solidFill>
                <a:schemeClr val="tx1">
                  <a:lumMod val="65000"/>
                  <a:lumOff val="35000"/>
                </a:schemeClr>
              </a:solidFill>
              <a:latin typeface="+mj-lt"/>
              <a:ea typeface="微软雅黑" panose="020B0503020204020204" charset="-122"/>
            </a:endParaRPr>
          </a:p>
        </p:txBody>
      </p:sp>
      <p:sp>
        <p:nvSpPr>
          <p:cNvPr id="54" name="矩形 53"/>
          <p:cNvSpPr/>
          <p:nvPr>
            <p:custDataLst>
              <p:tags r:id="rId8"/>
            </p:custDataLst>
          </p:nvPr>
        </p:nvSpPr>
        <p:spPr>
          <a:xfrm>
            <a:off x="3288030" y="3901440"/>
            <a:ext cx="2675255" cy="1303020"/>
          </a:xfrm>
          <a:prstGeom prst="rect">
            <a:avLst/>
          </a:prstGeom>
        </p:spPr>
        <p:txBody>
          <a:bodyPr wrap="square">
            <a:spAutoFit/>
          </a:bodyPr>
          <a:lstStyle/>
          <a:p>
            <a:pPr algn="l" defTabSz="685800">
              <a:lnSpc>
                <a:spcPct val="150000"/>
              </a:lnSpc>
              <a:buClr>
                <a:srgbClr val="E7E6E6">
                  <a:lumMod val="10000"/>
                </a:srgbClr>
              </a:buClr>
              <a:defRPr/>
            </a:pPr>
            <a:r>
              <a:rPr kumimoji="0" lang="en-US" altLang="zh-CN" sz="1050" b="0" i="0" u="none" strike="noStrike" cap="none" spc="0" normalizeH="0" baseline="0">
                <a:solidFill>
                  <a:schemeClr val="tx1">
                    <a:lumMod val="65000"/>
                    <a:lumOff val="35000"/>
                  </a:schemeClr>
                </a:solidFill>
                <a:ea typeface="微软雅黑" panose="020B0503020204020204" charset="-122"/>
                <a:cs typeface="+mn-ea"/>
                <a:sym typeface="+mn-lt"/>
              </a:rPr>
              <a:t>We will implement A/B testing on at least two different versions of the app’s onboarding process to evaluate user reactions by measuring metrics like completion rates and user satisfaction</a:t>
            </a:r>
            <a:endParaRPr kumimoji="0" lang="en-US" altLang="zh-CN" sz="1050" b="0" i="0" u="none" strike="noStrike" cap="none" spc="0" normalizeH="0" baseline="0">
              <a:solidFill>
                <a:schemeClr val="tx1">
                  <a:lumMod val="65000"/>
                  <a:lumOff val="35000"/>
                </a:schemeClr>
              </a:solidFill>
              <a:ea typeface="微软雅黑" panose="020B0503020204020204" charset="-122"/>
              <a:cs typeface="+mn-ea"/>
              <a:sym typeface="+mn-lt"/>
            </a:endParaRPr>
          </a:p>
        </p:txBody>
      </p:sp>
      <p:sp>
        <p:nvSpPr>
          <p:cNvPr id="55" name="PA_矩形 8"/>
          <p:cNvSpPr/>
          <p:nvPr>
            <p:custDataLst>
              <p:tags r:id="rId9"/>
            </p:custDataLst>
          </p:nvPr>
        </p:nvSpPr>
        <p:spPr>
          <a:xfrm>
            <a:off x="3404996" y="3532925"/>
            <a:ext cx="2333581" cy="368300"/>
          </a:xfrm>
          <a:prstGeom prst="rect">
            <a:avLst/>
          </a:prstGeom>
        </p:spPr>
        <p:txBody>
          <a:bodyPr wrap="square">
            <a:spAutoFit/>
          </a:bodyPr>
          <a:lstStyle/>
          <a:p>
            <a:pPr lvl="0" algn="ctr" defTabSz="685800">
              <a:defRPr/>
            </a:pPr>
            <a:r>
              <a:rPr lang="en-US" altLang="zh-CN" kern="0">
                <a:solidFill>
                  <a:schemeClr val="tx1">
                    <a:lumMod val="65000"/>
                    <a:lumOff val="35000"/>
                  </a:schemeClr>
                </a:solidFill>
                <a:latin typeface="+mj-lt"/>
                <a:ea typeface="微软雅黑" panose="020B0503020204020204" charset="-122"/>
              </a:rPr>
              <a:t>A/B Testing</a:t>
            </a:r>
            <a:endParaRPr lang="en-US" altLang="zh-CN" kern="0">
              <a:solidFill>
                <a:schemeClr val="tx1">
                  <a:lumMod val="65000"/>
                  <a:lumOff val="35000"/>
                </a:schemeClr>
              </a:solidFill>
              <a:latin typeface="+mj-lt"/>
              <a:ea typeface="微软雅黑" panose="020B0503020204020204" charset="-122"/>
            </a:endParaRPr>
          </a:p>
        </p:txBody>
      </p:sp>
      <p:sp>
        <p:nvSpPr>
          <p:cNvPr id="56" name="矩形 55"/>
          <p:cNvSpPr/>
          <p:nvPr>
            <p:custDataLst>
              <p:tags r:id="rId10"/>
            </p:custDataLst>
          </p:nvPr>
        </p:nvSpPr>
        <p:spPr>
          <a:xfrm>
            <a:off x="5974715" y="3902710"/>
            <a:ext cx="2894330" cy="1303020"/>
          </a:xfrm>
          <a:prstGeom prst="rect">
            <a:avLst/>
          </a:prstGeom>
        </p:spPr>
        <p:txBody>
          <a:bodyPr wrap="square">
            <a:spAutoFit/>
          </a:bodyPr>
          <a:lstStyle/>
          <a:p>
            <a:pPr algn="l" defTabSz="685800">
              <a:lnSpc>
                <a:spcPct val="150000"/>
              </a:lnSpc>
              <a:buClr>
                <a:srgbClr val="E7E6E6">
                  <a:lumMod val="10000"/>
                </a:srgbClr>
              </a:buClr>
              <a:defRPr/>
            </a:pPr>
            <a:r>
              <a:rPr kumimoji="0" lang="en-US" altLang="zh-CN" sz="1050" b="0" i="0" u="none" strike="noStrike" cap="none" spc="0" normalizeH="0" baseline="0">
                <a:solidFill>
                  <a:schemeClr val="tx1">
                    <a:lumMod val="65000"/>
                    <a:lumOff val="35000"/>
                  </a:schemeClr>
                </a:solidFill>
                <a:ea typeface="微软雅黑" panose="020B0503020204020204" charset="-122"/>
                <a:cs typeface="+mn-ea"/>
                <a:sym typeface="+mn-lt"/>
              </a:rPr>
              <a:t>We will create and share engaging content on platforms like Wechat, Xiaohongshu and Bilibili, aiming for at least 1,000 interactions per post to encourage user feedback and discussions about our app.</a:t>
            </a:r>
            <a:endParaRPr kumimoji="0" lang="en-US" altLang="zh-CN" sz="1050" b="0" i="0" u="none" strike="noStrike" cap="none" spc="0" normalizeH="0" baseline="0">
              <a:solidFill>
                <a:schemeClr val="tx1">
                  <a:lumMod val="65000"/>
                  <a:lumOff val="35000"/>
                </a:schemeClr>
              </a:solidFill>
              <a:ea typeface="微软雅黑" panose="020B0503020204020204" charset="-122"/>
              <a:cs typeface="+mn-ea"/>
              <a:sym typeface="+mn-lt"/>
            </a:endParaRPr>
          </a:p>
        </p:txBody>
      </p:sp>
      <p:sp>
        <p:nvSpPr>
          <p:cNvPr id="57" name="PA_矩形 8"/>
          <p:cNvSpPr/>
          <p:nvPr>
            <p:custDataLst>
              <p:tags r:id="rId11"/>
            </p:custDataLst>
          </p:nvPr>
        </p:nvSpPr>
        <p:spPr>
          <a:xfrm>
            <a:off x="6093741" y="3557786"/>
            <a:ext cx="2333581" cy="368300"/>
          </a:xfrm>
          <a:prstGeom prst="rect">
            <a:avLst/>
          </a:prstGeom>
        </p:spPr>
        <p:txBody>
          <a:bodyPr wrap="square">
            <a:spAutoFit/>
          </a:bodyPr>
          <a:lstStyle/>
          <a:p>
            <a:pPr lvl="0" algn="ctr" defTabSz="685800">
              <a:defRPr/>
            </a:pPr>
            <a:r>
              <a:rPr lang="en-US" altLang="zh-CN" kern="0">
                <a:solidFill>
                  <a:schemeClr val="tx1">
                    <a:lumMod val="65000"/>
                    <a:lumOff val="35000"/>
                  </a:schemeClr>
                </a:solidFill>
                <a:latin typeface="+mj-lt"/>
                <a:ea typeface="微软雅黑" panose="020B0503020204020204" charset="-122"/>
              </a:rPr>
              <a:t>Social Media </a:t>
            </a:r>
            <a:endParaRPr lang="en-US" altLang="zh-CN" kern="0">
              <a:solidFill>
                <a:schemeClr val="tx1">
                  <a:lumMod val="65000"/>
                  <a:lumOff val="35000"/>
                </a:schemeClr>
              </a:solidFill>
              <a:latin typeface="+mj-lt"/>
              <a:ea typeface="微软雅黑" panose="020B0503020204020204" charset="-122"/>
            </a:endParaRPr>
          </a:p>
        </p:txBody>
      </p:sp>
      <p:sp>
        <p:nvSpPr>
          <p:cNvPr id="15" name="AutoShape 59"/>
          <p:cNvSpPr/>
          <p:nvPr>
            <p:custDataLst>
              <p:tags r:id="rId12"/>
            </p:custDataLst>
          </p:nvPr>
        </p:nvSpPr>
        <p:spPr bwMode="auto">
          <a:xfrm>
            <a:off x="7017115" y="2770575"/>
            <a:ext cx="428145" cy="426259"/>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sym typeface="Gill Sans" charset="0"/>
            </a:endParaRPr>
          </a:p>
        </p:txBody>
      </p:sp>
      <p:grpSp>
        <p:nvGrpSpPr>
          <p:cNvPr id="16" name="Group 124"/>
          <p:cNvGrpSpPr/>
          <p:nvPr>
            <p:custDataLst>
              <p:tags r:id="rId13"/>
            </p:custDataLst>
          </p:nvPr>
        </p:nvGrpSpPr>
        <p:grpSpPr>
          <a:xfrm>
            <a:off x="4358274" y="2803898"/>
            <a:ext cx="427451" cy="359612"/>
            <a:chOff x="5368132" y="2625725"/>
            <a:chExt cx="465138" cy="391319"/>
          </a:xfrm>
          <a:solidFill>
            <a:schemeClr val="bg1"/>
          </a:solidFill>
        </p:grpSpPr>
        <p:sp>
          <p:nvSpPr>
            <p:cNvPr id="17" name="AutoShape 120"/>
            <p:cNvSpPr/>
            <p:nvPr>
              <p:custDataLst>
                <p:tags r:id="rId14"/>
              </p:custDataLst>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sym typeface="Gill Sans" charset="0"/>
              </a:endParaRPr>
            </a:p>
          </p:txBody>
        </p:sp>
        <p:sp>
          <p:nvSpPr>
            <p:cNvPr id="18" name="AutoShape 121"/>
            <p:cNvSpPr/>
            <p:nvPr>
              <p:custDataLst>
                <p:tags r:id="rId15"/>
              </p:custDataLst>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sym typeface="Gill Sans" charset="0"/>
              </a:endParaRPr>
            </a:p>
          </p:txBody>
        </p:sp>
        <p:sp>
          <p:nvSpPr>
            <p:cNvPr id="19" name="AutoShape 122"/>
            <p:cNvSpPr/>
            <p:nvPr>
              <p:custDataLst>
                <p:tags r:id="rId16"/>
              </p:custDataLst>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sym typeface="Gill Sans" charset="0"/>
              </a:endParaRPr>
            </a:p>
          </p:txBody>
        </p:sp>
      </p:grpSp>
      <p:grpSp>
        <p:nvGrpSpPr>
          <p:cNvPr id="20" name="组合 19"/>
          <p:cNvGrpSpPr/>
          <p:nvPr>
            <p:custDataLst>
              <p:tags r:id="rId17"/>
            </p:custDataLst>
          </p:nvPr>
        </p:nvGrpSpPr>
        <p:grpSpPr>
          <a:xfrm>
            <a:off x="1670107" y="2770343"/>
            <a:ext cx="426722" cy="426722"/>
            <a:chOff x="3191434" y="2145028"/>
            <a:chExt cx="359165" cy="359165"/>
          </a:xfrm>
          <a:solidFill>
            <a:schemeClr val="bg1"/>
          </a:solidFill>
        </p:grpSpPr>
        <p:sp>
          <p:nvSpPr>
            <p:cNvPr id="21" name="AutoShape 123"/>
            <p:cNvSpPr/>
            <p:nvPr>
              <p:custDataLst>
                <p:tags r:id="rId18"/>
              </p:custDataLst>
            </p:nvPr>
          </p:nvSpPr>
          <p:spPr bwMode="auto">
            <a:xfrm>
              <a:off x="319143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sym typeface="Gill Sans" charset="0"/>
              </a:endParaRPr>
            </a:p>
          </p:txBody>
        </p:sp>
        <p:sp>
          <p:nvSpPr>
            <p:cNvPr id="22" name="AutoShape 124"/>
            <p:cNvSpPr/>
            <p:nvPr>
              <p:custDataLst>
                <p:tags r:id="rId19"/>
              </p:custDataLst>
            </p:nvPr>
          </p:nvSpPr>
          <p:spPr bwMode="auto">
            <a:xfrm>
              <a:off x="3292736" y="2245717"/>
              <a:ext cx="157173" cy="1571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sym typeface="Gill Sans" charset="0"/>
              </a:endParaRPr>
            </a:p>
          </p:txBody>
        </p:sp>
        <p:sp>
          <p:nvSpPr>
            <p:cNvPr id="23" name="AutoShape 125"/>
            <p:cNvSpPr/>
            <p:nvPr>
              <p:custDataLst>
                <p:tags r:id="rId20"/>
              </p:custDataLst>
            </p:nvPr>
          </p:nvSpPr>
          <p:spPr bwMode="auto">
            <a:xfrm>
              <a:off x="3325891" y="2279484"/>
              <a:ext cx="90253" cy="902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sym typeface="Gill Sans"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custDataLst>
              <p:tags r:id="rId1"/>
            </p:custDataLst>
          </p:nvPr>
        </p:nvGrpSpPr>
        <p:grpSpPr>
          <a:xfrm>
            <a:off x="414419" y="1150321"/>
            <a:ext cx="3852613" cy="567656"/>
            <a:chOff x="4706216" y="1301443"/>
            <a:chExt cx="3852613" cy="567656"/>
          </a:xfrm>
        </p:grpSpPr>
        <p:sp>
          <p:nvSpPr>
            <p:cNvPr id="16" name="PA_矩形 8"/>
            <p:cNvSpPr/>
            <p:nvPr>
              <p:custDataLst>
                <p:tags r:id="rId2"/>
              </p:custDataLst>
            </p:nvPr>
          </p:nvSpPr>
          <p:spPr>
            <a:xfrm>
              <a:off x="5181196" y="1301443"/>
              <a:ext cx="3235960" cy="368300"/>
            </a:xfrm>
            <a:prstGeom prst="rect">
              <a:avLst/>
            </a:prstGeom>
          </p:spPr>
          <p:txBody>
            <a:bodyPr wrap="square">
              <a:spAutoFit/>
            </a:bodyPr>
            <a:lstStyle/>
            <a:p>
              <a:pPr defTabSz="685800"/>
              <a:r>
                <a:rPr lang="en-US" altLang="zh-CN" b="1" kern="0">
                  <a:solidFill>
                    <a:srgbClr val="4D4D4D"/>
                  </a:solidFill>
                  <a:latin typeface="+mj-lt"/>
                  <a:ea typeface="微软雅黑" panose="020B0503020204020204" charset="-122"/>
                </a:rPr>
                <a:t>APP Introduction </a:t>
              </a:r>
              <a:endParaRPr lang="en-US" altLang="zh-CN" b="1" kern="0">
                <a:solidFill>
                  <a:srgbClr val="4D4D4D"/>
                </a:solidFill>
                <a:latin typeface="+mj-lt"/>
                <a:ea typeface="微软雅黑" panose="020B0503020204020204" charset="-122"/>
              </a:endParaRPr>
            </a:p>
          </p:txBody>
        </p:sp>
        <p:sp>
          <p:nvSpPr>
            <p:cNvPr id="17" name="矩形 16"/>
            <p:cNvSpPr/>
            <p:nvPr>
              <p:custDataLst>
                <p:tags r:id="rId3"/>
              </p:custDataLst>
            </p:nvPr>
          </p:nvSpPr>
          <p:spPr>
            <a:xfrm>
              <a:off x="5206030" y="1616369"/>
              <a:ext cx="3352799" cy="252730"/>
            </a:xfrm>
            <a:prstGeom prst="rect">
              <a:avLst/>
            </a:prstGeom>
          </p:spPr>
          <p:txBody>
            <a:bodyPr wrap="square">
              <a:spAutoFit/>
            </a:bodyPr>
            <a:lstStyle/>
            <a:p>
              <a:pPr defTabSz="914400">
                <a:defRPr/>
              </a:pPr>
              <a:endParaRPr lang="en-US" altLang="zh-CN" sz="1050" kern="0">
                <a:solidFill>
                  <a:srgbClr val="4D4D4D"/>
                </a:solidFill>
                <a:cs typeface="Arial" panose="020B0604020202020204" pitchFamily="34" charset="0"/>
              </a:endParaRPr>
            </a:p>
          </p:txBody>
        </p:sp>
        <p:grpSp>
          <p:nvGrpSpPr>
            <p:cNvPr id="24" name="组合 23"/>
            <p:cNvGrpSpPr/>
            <p:nvPr/>
          </p:nvGrpSpPr>
          <p:grpSpPr>
            <a:xfrm>
              <a:off x="4706216" y="1335427"/>
              <a:ext cx="467839" cy="457934"/>
              <a:chOff x="63991" y="1940118"/>
              <a:chExt cx="467839" cy="457934"/>
            </a:xfrm>
          </p:grpSpPr>
          <p:sp>
            <p:nvSpPr>
              <p:cNvPr id="25" name="椭圆 24"/>
              <p:cNvSpPr/>
              <p:nvPr>
                <p:custDataLst>
                  <p:tags r:id="rId4"/>
                </p:custDataLst>
              </p:nvPr>
            </p:nvSpPr>
            <p:spPr>
              <a:xfrm>
                <a:off x="73896" y="1940118"/>
                <a:ext cx="457934" cy="457934"/>
              </a:xfrm>
              <a:prstGeom prst="ellipse">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6" name="PA_矩形 8"/>
              <p:cNvSpPr/>
              <p:nvPr>
                <p:custDataLst>
                  <p:tags r:id="rId5"/>
                </p:custDataLst>
              </p:nvPr>
            </p:nvSpPr>
            <p:spPr>
              <a:xfrm>
                <a:off x="63991" y="1984419"/>
                <a:ext cx="463645" cy="368300"/>
              </a:xfrm>
              <a:prstGeom prst="rect">
                <a:avLst/>
              </a:prstGeom>
            </p:spPr>
            <p:txBody>
              <a:bodyPr wrap="square">
                <a:spAutoFit/>
              </a:bodyPr>
              <a:lstStyle/>
              <a:p>
                <a:pPr algn="ctr" defTabSz="685800"/>
                <a:r>
                  <a:rPr lang="en-US" altLang="zh-CN" b="1" kern="0">
                    <a:solidFill>
                      <a:schemeClr val="bg1"/>
                    </a:solidFill>
                    <a:latin typeface="+mj-lt"/>
                    <a:ea typeface="微软雅黑" panose="020B0503020204020204" charset="-122"/>
                  </a:rPr>
                  <a:t>01</a:t>
                </a:r>
                <a:endParaRPr lang="en-US" altLang="zh-CN" b="1" kern="0">
                  <a:solidFill>
                    <a:schemeClr val="bg1"/>
                  </a:solidFill>
                  <a:latin typeface="+mj-lt"/>
                  <a:ea typeface="微软雅黑" panose="020B0503020204020204" charset="-122"/>
                </a:endParaRPr>
              </a:p>
            </p:txBody>
          </p:sp>
        </p:grpSp>
      </p:grpSp>
      <p:grpSp>
        <p:nvGrpSpPr>
          <p:cNvPr id="3" name="组合 2"/>
          <p:cNvGrpSpPr/>
          <p:nvPr>
            <p:custDataLst>
              <p:tags r:id="rId6"/>
            </p:custDataLst>
          </p:nvPr>
        </p:nvGrpSpPr>
        <p:grpSpPr>
          <a:xfrm>
            <a:off x="414419" y="2110132"/>
            <a:ext cx="5161915" cy="567656"/>
            <a:chOff x="4696311" y="2530173"/>
            <a:chExt cx="5161915" cy="567656"/>
          </a:xfrm>
        </p:grpSpPr>
        <p:sp>
          <p:nvSpPr>
            <p:cNvPr id="18" name="PA_矩形 8"/>
            <p:cNvSpPr/>
            <p:nvPr>
              <p:custDataLst>
                <p:tags r:id="rId7"/>
              </p:custDataLst>
            </p:nvPr>
          </p:nvSpPr>
          <p:spPr>
            <a:xfrm>
              <a:off x="5177006" y="2530173"/>
              <a:ext cx="4681220" cy="368300"/>
            </a:xfrm>
            <a:prstGeom prst="rect">
              <a:avLst/>
            </a:prstGeom>
          </p:spPr>
          <p:txBody>
            <a:bodyPr wrap="square">
              <a:spAutoFit/>
            </a:bodyPr>
            <a:lstStyle/>
            <a:p>
              <a:pPr defTabSz="685800"/>
              <a:r>
                <a:rPr lang="en-US" altLang="zh-CN" b="1" kern="0">
                  <a:solidFill>
                    <a:srgbClr val="4D4D4D"/>
                  </a:solidFill>
                  <a:latin typeface="+mj-lt"/>
                  <a:ea typeface="微软雅黑" panose="020B0503020204020204" charset="-122"/>
                </a:rPr>
                <a:t>Market Analysis</a:t>
              </a:r>
              <a:endParaRPr lang="en-US" altLang="zh-CN" b="1" kern="0">
                <a:solidFill>
                  <a:srgbClr val="4D4D4D"/>
                </a:solidFill>
                <a:latin typeface="+mj-lt"/>
                <a:ea typeface="微软雅黑" panose="020B0503020204020204" charset="-122"/>
              </a:endParaRPr>
            </a:p>
          </p:txBody>
        </p:sp>
        <p:sp>
          <p:nvSpPr>
            <p:cNvPr id="19" name="矩形 18"/>
            <p:cNvSpPr/>
            <p:nvPr>
              <p:custDataLst>
                <p:tags r:id="rId8"/>
              </p:custDataLst>
            </p:nvPr>
          </p:nvSpPr>
          <p:spPr>
            <a:xfrm>
              <a:off x="5201835" y="2845099"/>
              <a:ext cx="3352799" cy="252730"/>
            </a:xfrm>
            <a:prstGeom prst="rect">
              <a:avLst/>
            </a:prstGeom>
          </p:spPr>
          <p:txBody>
            <a:bodyPr wrap="square">
              <a:spAutoFit/>
            </a:bodyPr>
            <a:lstStyle/>
            <a:p>
              <a:pPr defTabSz="914400">
                <a:defRPr/>
              </a:pPr>
              <a:endParaRPr lang="en-US" altLang="zh-CN" sz="1050" kern="0">
                <a:solidFill>
                  <a:srgbClr val="4D4D4D"/>
                </a:solidFill>
                <a:cs typeface="Arial" panose="020B0604020202020204" pitchFamily="34" charset="0"/>
              </a:endParaRPr>
            </a:p>
          </p:txBody>
        </p:sp>
        <p:grpSp>
          <p:nvGrpSpPr>
            <p:cNvPr id="30" name="组合 29"/>
            <p:cNvGrpSpPr/>
            <p:nvPr/>
          </p:nvGrpSpPr>
          <p:grpSpPr>
            <a:xfrm>
              <a:off x="4696311" y="2542698"/>
              <a:ext cx="467839" cy="457934"/>
              <a:chOff x="63991" y="1940118"/>
              <a:chExt cx="467839" cy="457934"/>
            </a:xfrm>
          </p:grpSpPr>
          <p:sp>
            <p:nvSpPr>
              <p:cNvPr id="31" name="椭圆 30"/>
              <p:cNvSpPr/>
              <p:nvPr>
                <p:custDataLst>
                  <p:tags r:id="rId9"/>
                </p:custDataLst>
              </p:nvPr>
            </p:nvSpPr>
            <p:spPr>
              <a:xfrm>
                <a:off x="73896" y="1940118"/>
                <a:ext cx="457934" cy="457934"/>
              </a:xfrm>
              <a:prstGeom prst="ellipse">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2" name="PA_矩形 8"/>
              <p:cNvSpPr/>
              <p:nvPr>
                <p:custDataLst>
                  <p:tags r:id="rId10"/>
                </p:custDataLst>
              </p:nvPr>
            </p:nvSpPr>
            <p:spPr>
              <a:xfrm>
                <a:off x="63991" y="1984419"/>
                <a:ext cx="463645" cy="368300"/>
              </a:xfrm>
              <a:prstGeom prst="rect">
                <a:avLst/>
              </a:prstGeom>
            </p:spPr>
            <p:txBody>
              <a:bodyPr wrap="square">
                <a:spAutoFit/>
              </a:bodyPr>
              <a:lstStyle/>
              <a:p>
                <a:pPr algn="ctr" defTabSz="685800"/>
                <a:r>
                  <a:rPr lang="en-US" altLang="zh-CN" b="1" kern="0">
                    <a:solidFill>
                      <a:schemeClr val="bg1"/>
                    </a:solidFill>
                    <a:latin typeface="+mj-lt"/>
                    <a:ea typeface="微软雅黑" panose="020B0503020204020204" charset="-122"/>
                  </a:rPr>
                  <a:t>02</a:t>
                </a:r>
                <a:endParaRPr lang="en-US" altLang="zh-CN" b="1" kern="0">
                  <a:solidFill>
                    <a:schemeClr val="bg1"/>
                  </a:solidFill>
                  <a:latin typeface="+mj-lt"/>
                  <a:ea typeface="微软雅黑" panose="020B0503020204020204" charset="-122"/>
                </a:endParaRPr>
              </a:p>
            </p:txBody>
          </p:sp>
        </p:grpSp>
      </p:grpSp>
      <p:grpSp>
        <p:nvGrpSpPr>
          <p:cNvPr id="5" name="组合 4"/>
          <p:cNvGrpSpPr/>
          <p:nvPr>
            <p:custDataLst>
              <p:tags r:id="rId11"/>
            </p:custDataLst>
          </p:nvPr>
        </p:nvGrpSpPr>
        <p:grpSpPr>
          <a:xfrm>
            <a:off x="414419" y="3069943"/>
            <a:ext cx="3837383" cy="567656"/>
            <a:chOff x="4696311" y="3345357"/>
            <a:chExt cx="3837383" cy="567656"/>
          </a:xfrm>
        </p:grpSpPr>
        <p:sp>
          <p:nvSpPr>
            <p:cNvPr id="36" name="PA_矩形 8"/>
            <p:cNvSpPr/>
            <p:nvPr>
              <p:custDataLst>
                <p:tags r:id="rId12"/>
              </p:custDataLst>
            </p:nvPr>
          </p:nvSpPr>
          <p:spPr>
            <a:xfrm>
              <a:off x="5155760" y="3345357"/>
              <a:ext cx="2900610" cy="368300"/>
            </a:xfrm>
            <a:prstGeom prst="rect">
              <a:avLst/>
            </a:prstGeom>
          </p:spPr>
          <p:txBody>
            <a:bodyPr wrap="square">
              <a:spAutoFit/>
            </a:bodyPr>
            <a:lstStyle/>
            <a:p>
              <a:pPr defTabSz="685800"/>
              <a:r>
                <a:rPr lang="en-US" altLang="zh-CN" b="1" kern="0">
                  <a:solidFill>
                    <a:srgbClr val="4D4D4D"/>
                  </a:solidFill>
                  <a:latin typeface="+mj-lt"/>
                  <a:ea typeface="微软雅黑" panose="020B0503020204020204" charset="-122"/>
                </a:rPr>
                <a:t>Financial Plan</a:t>
              </a:r>
              <a:endParaRPr lang="en-US" altLang="zh-CN" b="1" kern="0">
                <a:solidFill>
                  <a:srgbClr val="4D4D4D"/>
                </a:solidFill>
                <a:latin typeface="+mj-lt"/>
                <a:ea typeface="微软雅黑" panose="020B0503020204020204" charset="-122"/>
              </a:endParaRPr>
            </a:p>
          </p:txBody>
        </p:sp>
        <p:sp>
          <p:nvSpPr>
            <p:cNvPr id="37" name="矩形 36"/>
            <p:cNvSpPr/>
            <p:nvPr>
              <p:custDataLst>
                <p:tags r:id="rId13"/>
              </p:custDataLst>
            </p:nvPr>
          </p:nvSpPr>
          <p:spPr>
            <a:xfrm>
              <a:off x="5180895" y="3660283"/>
              <a:ext cx="3352799" cy="252730"/>
            </a:xfrm>
            <a:prstGeom prst="rect">
              <a:avLst/>
            </a:prstGeom>
          </p:spPr>
          <p:txBody>
            <a:bodyPr wrap="square">
              <a:spAutoFit/>
            </a:bodyPr>
            <a:lstStyle/>
            <a:p>
              <a:pPr defTabSz="914400">
                <a:defRPr/>
              </a:pPr>
              <a:endParaRPr lang="en-US" altLang="zh-CN" sz="1050" kern="0">
                <a:solidFill>
                  <a:srgbClr val="4D4D4D"/>
                </a:solidFill>
                <a:cs typeface="Arial" panose="020B0604020202020204" pitchFamily="34" charset="0"/>
              </a:endParaRPr>
            </a:p>
          </p:txBody>
        </p:sp>
        <p:grpSp>
          <p:nvGrpSpPr>
            <p:cNvPr id="41" name="组合 40"/>
            <p:cNvGrpSpPr/>
            <p:nvPr/>
          </p:nvGrpSpPr>
          <p:grpSpPr>
            <a:xfrm>
              <a:off x="4696311" y="3381734"/>
              <a:ext cx="467839" cy="457934"/>
              <a:chOff x="63991" y="1940118"/>
              <a:chExt cx="467839" cy="457934"/>
            </a:xfrm>
          </p:grpSpPr>
          <p:sp>
            <p:nvSpPr>
              <p:cNvPr id="42" name="椭圆 41"/>
              <p:cNvSpPr/>
              <p:nvPr>
                <p:custDataLst>
                  <p:tags r:id="rId14"/>
                </p:custDataLst>
              </p:nvPr>
            </p:nvSpPr>
            <p:spPr>
              <a:xfrm>
                <a:off x="73896" y="1940118"/>
                <a:ext cx="457934" cy="457934"/>
              </a:xfrm>
              <a:prstGeom prst="ellipse">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3" name="PA_矩形 8"/>
              <p:cNvSpPr/>
              <p:nvPr>
                <p:custDataLst>
                  <p:tags r:id="rId15"/>
                </p:custDataLst>
              </p:nvPr>
            </p:nvSpPr>
            <p:spPr>
              <a:xfrm>
                <a:off x="63991" y="1984419"/>
                <a:ext cx="463645" cy="368300"/>
              </a:xfrm>
              <a:prstGeom prst="rect">
                <a:avLst/>
              </a:prstGeom>
            </p:spPr>
            <p:txBody>
              <a:bodyPr wrap="square">
                <a:spAutoFit/>
              </a:bodyPr>
              <a:lstStyle/>
              <a:p>
                <a:pPr algn="ctr" defTabSz="685800"/>
                <a:r>
                  <a:rPr lang="en-US" altLang="zh-CN" b="1" kern="0">
                    <a:solidFill>
                      <a:schemeClr val="bg1"/>
                    </a:solidFill>
                    <a:latin typeface="+mj-lt"/>
                    <a:ea typeface="微软雅黑" panose="020B0503020204020204" charset="-122"/>
                  </a:rPr>
                  <a:t>03</a:t>
                </a:r>
                <a:endParaRPr lang="en-US" altLang="zh-CN" b="1" kern="0">
                  <a:solidFill>
                    <a:schemeClr val="bg1"/>
                  </a:solidFill>
                  <a:latin typeface="+mj-lt"/>
                  <a:ea typeface="微软雅黑" panose="020B0503020204020204" charset="-122"/>
                </a:endParaRPr>
              </a:p>
            </p:txBody>
          </p:sp>
        </p:grpSp>
      </p:grpSp>
      <p:grpSp>
        <p:nvGrpSpPr>
          <p:cNvPr id="6" name="组合 5"/>
          <p:cNvGrpSpPr/>
          <p:nvPr>
            <p:custDataLst>
              <p:tags r:id="rId16"/>
            </p:custDataLst>
          </p:nvPr>
        </p:nvGrpSpPr>
        <p:grpSpPr>
          <a:xfrm>
            <a:off x="414419" y="4029754"/>
            <a:ext cx="3837383" cy="567656"/>
            <a:chOff x="4689471" y="4180876"/>
            <a:chExt cx="3837383" cy="567656"/>
          </a:xfrm>
        </p:grpSpPr>
        <p:sp>
          <p:nvSpPr>
            <p:cNvPr id="38" name="PA_矩形 8"/>
            <p:cNvSpPr/>
            <p:nvPr>
              <p:custDataLst>
                <p:tags r:id="rId17"/>
              </p:custDataLst>
            </p:nvPr>
          </p:nvSpPr>
          <p:spPr>
            <a:xfrm>
              <a:off x="5148920" y="4180876"/>
              <a:ext cx="2900610" cy="368300"/>
            </a:xfrm>
            <a:prstGeom prst="rect">
              <a:avLst/>
            </a:prstGeom>
          </p:spPr>
          <p:txBody>
            <a:bodyPr wrap="square">
              <a:spAutoFit/>
            </a:bodyPr>
            <a:lstStyle/>
            <a:p>
              <a:pPr defTabSz="685800"/>
              <a:r>
                <a:rPr lang="en-US" altLang="zh-CN" b="1" kern="0">
                  <a:solidFill>
                    <a:srgbClr val="4D4D4D"/>
                  </a:solidFill>
                  <a:latin typeface="+mj-lt"/>
                  <a:ea typeface="微软雅黑" panose="020B0503020204020204" charset="-122"/>
                </a:rPr>
                <a:t>Validation</a:t>
              </a:r>
              <a:endParaRPr lang="en-US" altLang="zh-CN" b="1" kern="0">
                <a:solidFill>
                  <a:srgbClr val="4D4D4D"/>
                </a:solidFill>
                <a:latin typeface="+mj-lt"/>
                <a:ea typeface="微软雅黑" panose="020B0503020204020204" charset="-122"/>
              </a:endParaRPr>
            </a:p>
          </p:txBody>
        </p:sp>
        <p:sp>
          <p:nvSpPr>
            <p:cNvPr id="39" name="矩形 38"/>
            <p:cNvSpPr/>
            <p:nvPr>
              <p:custDataLst>
                <p:tags r:id="rId18"/>
              </p:custDataLst>
            </p:nvPr>
          </p:nvSpPr>
          <p:spPr>
            <a:xfrm>
              <a:off x="5174055" y="4495802"/>
              <a:ext cx="3352799" cy="252730"/>
            </a:xfrm>
            <a:prstGeom prst="rect">
              <a:avLst/>
            </a:prstGeom>
          </p:spPr>
          <p:txBody>
            <a:bodyPr wrap="square">
              <a:spAutoFit/>
            </a:bodyPr>
            <a:lstStyle/>
            <a:p>
              <a:pPr defTabSz="914400">
                <a:defRPr/>
              </a:pPr>
              <a:r>
                <a:rPr lang="en-US" altLang="zh-CN" sz="1050" kern="0">
                  <a:solidFill>
                    <a:srgbClr val="4D4D4D"/>
                  </a:solidFill>
                  <a:cs typeface="Arial" panose="020B0604020202020204" pitchFamily="34" charset="0"/>
                </a:rPr>
                <a:t> </a:t>
              </a:r>
              <a:endParaRPr lang="en-US" altLang="zh-CN" sz="1050" kern="0">
                <a:solidFill>
                  <a:srgbClr val="4D4D4D"/>
                </a:solidFill>
                <a:cs typeface="Arial" panose="020B0604020202020204" pitchFamily="34" charset="0"/>
              </a:endParaRPr>
            </a:p>
          </p:txBody>
        </p:sp>
        <p:grpSp>
          <p:nvGrpSpPr>
            <p:cNvPr id="44" name="组合 43"/>
            <p:cNvGrpSpPr/>
            <p:nvPr/>
          </p:nvGrpSpPr>
          <p:grpSpPr>
            <a:xfrm>
              <a:off x="4689471" y="4220770"/>
              <a:ext cx="467839" cy="457934"/>
              <a:chOff x="63991" y="1940118"/>
              <a:chExt cx="467839" cy="457934"/>
            </a:xfrm>
          </p:grpSpPr>
          <p:sp>
            <p:nvSpPr>
              <p:cNvPr id="45" name="椭圆 44"/>
              <p:cNvSpPr/>
              <p:nvPr>
                <p:custDataLst>
                  <p:tags r:id="rId19"/>
                </p:custDataLst>
              </p:nvPr>
            </p:nvSpPr>
            <p:spPr>
              <a:xfrm>
                <a:off x="73896" y="1940118"/>
                <a:ext cx="457934" cy="457934"/>
              </a:xfrm>
              <a:prstGeom prst="ellipse">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6" name="PA_矩形 8"/>
              <p:cNvSpPr/>
              <p:nvPr>
                <p:custDataLst>
                  <p:tags r:id="rId20"/>
                </p:custDataLst>
              </p:nvPr>
            </p:nvSpPr>
            <p:spPr>
              <a:xfrm>
                <a:off x="63991" y="1984419"/>
                <a:ext cx="463645" cy="368300"/>
              </a:xfrm>
              <a:prstGeom prst="rect">
                <a:avLst/>
              </a:prstGeom>
            </p:spPr>
            <p:txBody>
              <a:bodyPr wrap="square">
                <a:spAutoFit/>
              </a:bodyPr>
              <a:lstStyle/>
              <a:p>
                <a:pPr algn="ctr" defTabSz="685800"/>
                <a:r>
                  <a:rPr lang="en-US" altLang="zh-CN" b="1" kern="0">
                    <a:solidFill>
                      <a:schemeClr val="bg1"/>
                    </a:solidFill>
                    <a:latin typeface="+mj-lt"/>
                    <a:ea typeface="微软雅黑" panose="020B0503020204020204" charset="-122"/>
                  </a:rPr>
                  <a:t>04</a:t>
                </a:r>
                <a:endParaRPr lang="en-US" altLang="zh-CN" b="1" kern="0">
                  <a:solidFill>
                    <a:schemeClr val="bg1"/>
                  </a:solidFill>
                  <a:latin typeface="+mj-lt"/>
                  <a:ea typeface="微软雅黑" panose="020B0503020204020204" charset="-122"/>
                </a:endParaRPr>
              </a:p>
            </p:txBody>
          </p:sp>
        </p:grpSp>
      </p:grpSp>
      <p:sp>
        <p:nvSpPr>
          <p:cNvPr id="47" name="PA_矩形 8"/>
          <p:cNvSpPr/>
          <p:nvPr>
            <p:custDataLst>
              <p:tags r:id="rId21"/>
            </p:custDataLst>
          </p:nvPr>
        </p:nvSpPr>
        <p:spPr>
          <a:xfrm>
            <a:off x="6059951" y="2023334"/>
            <a:ext cx="2538919" cy="646331"/>
          </a:xfrm>
          <a:prstGeom prst="rect">
            <a:avLst/>
          </a:prstGeom>
        </p:spPr>
        <p:txBody>
          <a:bodyPr wrap="square">
            <a:spAutoFit/>
          </a:bodyPr>
          <a:lstStyle/>
          <a:p>
            <a:pPr lvl="0" algn="r" defTabSz="685800">
              <a:defRPr/>
            </a:pPr>
            <a:r>
              <a:rPr lang="en-US" altLang="zh-CN" sz="3600" b="1" kern="0">
                <a:solidFill>
                  <a:srgbClr val="4D4D4D"/>
                </a:solidFill>
                <a:latin typeface="+mj-lt"/>
                <a:ea typeface="微软雅黑" panose="020B0503020204020204" charset="-122"/>
              </a:rPr>
              <a:t>Contents</a:t>
            </a:r>
            <a:endParaRPr lang="en-US" altLang="zh-CN" sz="3600" b="1" kern="0">
              <a:solidFill>
                <a:srgbClr val="4D4D4D"/>
              </a:solidFill>
              <a:latin typeface="+mj-lt"/>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爱心"/>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29310" y="1646555"/>
            <a:ext cx="660400" cy="660400"/>
          </a:xfrm>
          <a:prstGeom prst="rect">
            <a:avLst/>
          </a:prstGeom>
        </p:spPr>
      </p:pic>
      <p:pic>
        <p:nvPicPr>
          <p:cNvPr id="3" name="图片 2" descr="手机"/>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5495" y="3575050"/>
            <a:ext cx="748030" cy="748030"/>
          </a:xfrm>
          <a:prstGeom prst="rect">
            <a:avLst/>
          </a:prstGeom>
        </p:spPr>
      </p:pic>
      <p:sp>
        <p:nvSpPr>
          <p:cNvPr id="4" name="文本框 3"/>
          <p:cNvSpPr txBox="1"/>
          <p:nvPr/>
        </p:nvSpPr>
        <p:spPr>
          <a:xfrm>
            <a:off x="2267585" y="240665"/>
            <a:ext cx="6822440" cy="521970"/>
          </a:xfrm>
          <a:prstGeom prst="rect">
            <a:avLst/>
          </a:prstGeom>
          <a:noFill/>
        </p:spPr>
        <p:txBody>
          <a:bodyPr wrap="square" rtlCol="0" anchor="t">
            <a:spAutoFit/>
          </a:bodyPr>
          <a:p>
            <a:r>
              <a:rPr lang="en-US" altLang="zh-CN" sz="2800" b="1" kern="0">
                <a:solidFill>
                  <a:srgbClr val="4D4D4D"/>
                </a:solidFill>
                <a:latin typeface="Microsoft YaHei UI" panose="020B0503020204020204" charset="-122"/>
                <a:ea typeface="Microsoft YaHei UI" panose="020B0503020204020204" charset="-122"/>
                <a:sym typeface="+mn-ea"/>
              </a:rPr>
              <a:t>Feedback and Iteration</a:t>
            </a:r>
            <a:endParaRPr lang="en-US" altLang="zh-CN" sz="2800" b="1" kern="0">
              <a:solidFill>
                <a:srgbClr val="4D4D4D"/>
              </a:solidFill>
              <a:latin typeface="Microsoft YaHei UI" panose="020B0503020204020204" charset="-122"/>
              <a:ea typeface="Microsoft YaHei UI" panose="020B0503020204020204" charset="-122"/>
              <a:sym typeface="+mn-ea"/>
            </a:endParaRPr>
          </a:p>
        </p:txBody>
      </p:sp>
      <p:sp>
        <p:nvSpPr>
          <p:cNvPr id="53" name="PA_矩形 8"/>
          <p:cNvSpPr/>
          <p:nvPr>
            <p:custDataLst>
              <p:tags r:id="rId5"/>
            </p:custDataLst>
          </p:nvPr>
        </p:nvSpPr>
        <p:spPr>
          <a:xfrm>
            <a:off x="1907540" y="1646555"/>
            <a:ext cx="2954655" cy="337185"/>
          </a:xfrm>
          <a:prstGeom prst="rect">
            <a:avLst/>
          </a:prstGeom>
        </p:spPr>
        <p:txBody>
          <a:bodyPr wrap="square">
            <a:spAutoFit/>
          </a:bodyPr>
          <a:p>
            <a:pPr lvl="0" defTabSz="685800">
              <a:defRPr/>
            </a:pPr>
            <a:r>
              <a:rPr lang="en-US" altLang="zh-CN" sz="1600" b="1" kern="0">
                <a:solidFill>
                  <a:schemeClr val="accent3"/>
                </a:solidFill>
                <a:latin typeface="+mj-lt"/>
                <a:ea typeface="微软雅黑" panose="020B0503020204020204" charset="-122"/>
              </a:rPr>
              <a:t>User Feedback Mechanism</a:t>
            </a:r>
            <a:endParaRPr lang="en-US" altLang="zh-CN" sz="1600" b="1" kern="0">
              <a:solidFill>
                <a:schemeClr val="accent3"/>
              </a:solidFill>
              <a:latin typeface="+mj-lt"/>
              <a:ea typeface="微软雅黑" panose="020B0503020204020204" charset="-122"/>
            </a:endParaRPr>
          </a:p>
        </p:txBody>
      </p:sp>
      <p:sp>
        <p:nvSpPr>
          <p:cNvPr id="52" name="矩形 51"/>
          <p:cNvSpPr/>
          <p:nvPr>
            <p:custDataLst>
              <p:tags r:id="rId6"/>
            </p:custDataLst>
          </p:nvPr>
        </p:nvSpPr>
        <p:spPr>
          <a:xfrm>
            <a:off x="1907589" y="1983822"/>
            <a:ext cx="3266220" cy="575945"/>
          </a:xfrm>
          <a:prstGeom prst="rect">
            <a:avLst/>
          </a:prstGeom>
        </p:spPr>
        <p:txBody>
          <a:bodyPr wrap="square">
            <a:spAutoFit/>
          </a:bodyPr>
          <a:p>
            <a:pPr defTabSz="685800">
              <a:lnSpc>
                <a:spcPct val="150000"/>
              </a:lnSpc>
              <a:buClr>
                <a:srgbClr val="E7E6E6">
                  <a:lumMod val="10000"/>
                </a:srgbClr>
              </a:buClr>
              <a:defRPr/>
            </a:pPr>
            <a:r>
              <a:rPr kumimoji="0" lang="en-US" altLang="zh-CN" sz="1050" b="0" i="0" u="none" strike="noStrike" cap="none" spc="0" normalizeH="0" baseline="0">
                <a:solidFill>
                  <a:schemeClr val="tx1">
                    <a:lumMod val="65000"/>
                    <a:lumOff val="35000"/>
                  </a:schemeClr>
                </a:solidFill>
                <a:ea typeface="微软雅黑" panose="020B0503020204020204" charset="-122"/>
                <a:cs typeface="+mn-ea"/>
                <a:sym typeface="+mn-lt"/>
              </a:rPr>
              <a:t>Implement an in-app feedback system with a 48-hour response time, fostering user trust and engagement.</a:t>
            </a:r>
            <a:endParaRPr kumimoji="0" lang="en-US" altLang="zh-CN" sz="1050" b="0" i="0" u="none" strike="noStrike" cap="none" spc="0" normalizeH="0" baseline="0">
              <a:solidFill>
                <a:schemeClr val="tx1">
                  <a:lumMod val="65000"/>
                  <a:lumOff val="35000"/>
                </a:schemeClr>
              </a:solidFill>
              <a:ea typeface="微软雅黑" panose="020B0503020204020204" charset="-122"/>
              <a:cs typeface="+mn-ea"/>
              <a:sym typeface="+mn-lt"/>
            </a:endParaRPr>
          </a:p>
        </p:txBody>
      </p:sp>
      <p:sp>
        <p:nvSpPr>
          <p:cNvPr id="5" name="PA_矩形 8"/>
          <p:cNvSpPr/>
          <p:nvPr>
            <p:custDataLst>
              <p:tags r:id="rId7"/>
            </p:custDataLst>
          </p:nvPr>
        </p:nvSpPr>
        <p:spPr>
          <a:xfrm>
            <a:off x="1907540" y="3397885"/>
            <a:ext cx="2954655" cy="337185"/>
          </a:xfrm>
          <a:prstGeom prst="rect">
            <a:avLst/>
          </a:prstGeom>
        </p:spPr>
        <p:txBody>
          <a:bodyPr wrap="square">
            <a:spAutoFit/>
          </a:bodyPr>
          <a:p>
            <a:pPr lvl="0" defTabSz="685800">
              <a:defRPr/>
            </a:pPr>
            <a:r>
              <a:rPr lang="en-US" altLang="zh-CN" sz="1600" b="1" kern="0">
                <a:solidFill>
                  <a:schemeClr val="accent3"/>
                </a:solidFill>
                <a:latin typeface="+mj-lt"/>
                <a:ea typeface="微软雅黑" panose="020B0503020204020204" charset="-122"/>
              </a:rPr>
              <a:t>Regular Updates</a:t>
            </a:r>
            <a:endParaRPr lang="en-US" altLang="zh-CN" sz="1600" b="1" kern="0">
              <a:solidFill>
                <a:schemeClr val="accent3"/>
              </a:solidFill>
              <a:latin typeface="+mj-lt"/>
              <a:ea typeface="微软雅黑" panose="020B0503020204020204" charset="-122"/>
            </a:endParaRPr>
          </a:p>
        </p:txBody>
      </p:sp>
      <p:sp>
        <p:nvSpPr>
          <p:cNvPr id="6" name="矩形 5"/>
          <p:cNvSpPr/>
          <p:nvPr>
            <p:custDataLst>
              <p:tags r:id="rId8"/>
            </p:custDataLst>
          </p:nvPr>
        </p:nvSpPr>
        <p:spPr>
          <a:xfrm>
            <a:off x="1907589" y="3895172"/>
            <a:ext cx="3266220" cy="818515"/>
          </a:xfrm>
          <a:prstGeom prst="rect">
            <a:avLst/>
          </a:prstGeom>
        </p:spPr>
        <p:txBody>
          <a:bodyPr wrap="square">
            <a:spAutoFit/>
          </a:bodyPr>
          <a:p>
            <a:pPr defTabSz="685800">
              <a:lnSpc>
                <a:spcPct val="150000"/>
              </a:lnSpc>
              <a:buClr>
                <a:srgbClr val="E7E6E6">
                  <a:lumMod val="10000"/>
                </a:srgbClr>
              </a:buClr>
              <a:defRPr/>
            </a:pPr>
            <a:r>
              <a:rPr kumimoji="0" lang="en-US" altLang="zh-CN" sz="1050" b="0" i="0" u="none" strike="noStrike" cap="none" spc="0" normalizeH="0" baseline="0">
                <a:solidFill>
                  <a:schemeClr val="tx1">
                    <a:lumMod val="65000"/>
                    <a:lumOff val="35000"/>
                  </a:schemeClr>
                </a:solidFill>
                <a:ea typeface="微软雅黑" panose="020B0503020204020204" charset="-122"/>
                <a:cs typeface="+mn-ea"/>
                <a:sym typeface="+mn-lt"/>
              </a:rPr>
              <a:t>Schedule quarterly updates incorporating feedback and market trends, ensuring the app stays relevant and user-friendly.</a:t>
            </a:r>
            <a:endParaRPr kumimoji="0" lang="en-US" altLang="zh-CN" sz="1050" b="0" i="0" u="none" strike="noStrike" cap="none" spc="0" normalizeH="0" baseline="0">
              <a:solidFill>
                <a:schemeClr val="tx1">
                  <a:lumMod val="65000"/>
                  <a:lumOff val="35000"/>
                </a:schemeClr>
              </a:solidFill>
              <a:ea typeface="微软雅黑" panose="020B0503020204020204" charset="-122"/>
              <a:cs typeface="+mn-ea"/>
              <a:sym typeface="+mn-lt"/>
            </a:endParaRPr>
          </a:p>
        </p:txBody>
      </p:sp>
      <p:pic>
        <p:nvPicPr>
          <p:cNvPr id="7" name="图片 6" descr="大学生在大学毕业典礼或入学典礼上欢欣鼓舞。或者是一个乐于加入公司的新员工"/>
          <p:cNvPicPr>
            <a:picLocks noChangeAspect="1"/>
          </p:cNvPicPr>
          <p:nvPr/>
        </p:nvPicPr>
        <p:blipFill>
          <a:blip r:embed="rId9"/>
          <a:stretch>
            <a:fillRect/>
          </a:stretch>
        </p:blipFill>
        <p:spPr>
          <a:xfrm>
            <a:off x="5386070" y="1323340"/>
            <a:ext cx="3429000" cy="2571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3879948" y="2753482"/>
            <a:ext cx="5016615" cy="368300"/>
          </a:xfrm>
          <a:prstGeom prst="rect">
            <a:avLst/>
          </a:prstGeom>
        </p:spPr>
        <p:txBody>
          <a:bodyPr wrap="square">
            <a:spAutoFit/>
          </a:bodyPr>
          <a:lstStyle/>
          <a:p>
            <a:pPr algn="r" defTabSz="914400">
              <a:lnSpc>
                <a:spcPct val="150000"/>
              </a:lnSpc>
              <a:defRPr/>
            </a:pPr>
            <a:r>
              <a:rPr lang="en-US" altLang="zh-CN" sz="1200" kern="0">
                <a:solidFill>
                  <a:srgbClr val="646263"/>
                </a:solidFill>
                <a:cs typeface="Arial" panose="020B0604020202020204" pitchFamily="34" charset="0"/>
              </a:rPr>
              <a:t>"The greatest wealth is health." — Virgil </a:t>
            </a:r>
            <a:endParaRPr lang="en-US" altLang="zh-CN" sz="1200" kern="0">
              <a:solidFill>
                <a:srgbClr val="646263"/>
              </a:solidFill>
              <a:cs typeface="Arial" panose="020B0604020202020204" pitchFamily="34" charset="0"/>
            </a:endParaRPr>
          </a:p>
        </p:txBody>
      </p:sp>
      <p:sp>
        <p:nvSpPr>
          <p:cNvPr id="14" name="PA_矩形 8"/>
          <p:cNvSpPr/>
          <p:nvPr>
            <p:custDataLst>
              <p:tags r:id="rId1"/>
            </p:custDataLst>
          </p:nvPr>
        </p:nvSpPr>
        <p:spPr>
          <a:xfrm>
            <a:off x="4789723" y="1641994"/>
            <a:ext cx="4071643" cy="769441"/>
          </a:xfrm>
          <a:prstGeom prst="rect">
            <a:avLst/>
          </a:prstGeom>
        </p:spPr>
        <p:txBody>
          <a:bodyPr wrap="square">
            <a:spAutoFit/>
          </a:bodyPr>
          <a:lstStyle/>
          <a:p>
            <a:pPr lvl="0" algn="r" defTabSz="685800">
              <a:defRPr/>
            </a:pPr>
            <a:r>
              <a:rPr lang="en-US" altLang="zh-CN" sz="4400" b="1" kern="0">
                <a:solidFill>
                  <a:srgbClr val="4D4D4D"/>
                </a:solidFill>
                <a:latin typeface="+mj-lt"/>
                <a:ea typeface="微软雅黑" panose="020B0503020204020204" charset="-122"/>
              </a:rPr>
              <a:t>Thank You</a:t>
            </a:r>
            <a:endParaRPr lang="en-US" altLang="zh-CN" sz="4400" b="1" kern="0">
              <a:solidFill>
                <a:srgbClr val="4D4D4D"/>
              </a:solidFill>
              <a:latin typeface="+mj-lt"/>
              <a:ea typeface="微软雅黑" panose="020B0503020204020204" charset="-122"/>
            </a:endParaRPr>
          </a:p>
        </p:txBody>
      </p:sp>
      <p:sp>
        <p:nvSpPr>
          <p:cNvPr id="16" name="PA_矩形 8"/>
          <p:cNvSpPr/>
          <p:nvPr>
            <p:custDataLst>
              <p:tags r:id="rId2"/>
            </p:custDataLst>
          </p:nvPr>
        </p:nvSpPr>
        <p:spPr>
          <a:xfrm>
            <a:off x="5270268" y="2406588"/>
            <a:ext cx="3560199" cy="338554"/>
          </a:xfrm>
          <a:prstGeom prst="rect">
            <a:avLst/>
          </a:prstGeom>
        </p:spPr>
        <p:txBody>
          <a:bodyPr wrap="square">
            <a:spAutoFit/>
          </a:bodyPr>
          <a:lstStyle/>
          <a:p>
            <a:pPr lvl="0" algn="dist" defTabSz="685800">
              <a:defRPr/>
            </a:pPr>
            <a:r>
              <a:rPr lang="zh-CN" altLang="en-US" sz="1600" kern="0">
                <a:solidFill>
                  <a:srgbClr val="4D4D4D"/>
                </a:solidFill>
                <a:latin typeface="+mj-lt"/>
                <a:ea typeface="微软雅黑" panose="020B0503020204020204" charset="-122"/>
              </a:rPr>
              <a:t>感谢大家观看</a:t>
            </a:r>
            <a:endParaRPr lang="en-US" altLang="zh-CN" sz="1600" kern="0">
              <a:solidFill>
                <a:srgbClr val="4D4D4D"/>
              </a:solidFill>
              <a:latin typeface="+mj-lt"/>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PA_矩形 8"/>
          <p:cNvSpPr/>
          <p:nvPr>
            <p:custDataLst>
              <p:tags r:id="rId1"/>
            </p:custDataLst>
          </p:nvPr>
        </p:nvSpPr>
        <p:spPr>
          <a:xfrm>
            <a:off x="320675" y="1745615"/>
            <a:ext cx="6271895" cy="645160"/>
          </a:xfrm>
          <a:prstGeom prst="rect">
            <a:avLst/>
          </a:prstGeom>
        </p:spPr>
        <p:txBody>
          <a:bodyPr wrap="square">
            <a:spAutoFit/>
          </a:bodyPr>
          <a:lstStyle/>
          <a:p>
            <a:pPr defTabSz="685800"/>
            <a:r>
              <a:rPr lang="en-US" altLang="zh-CN" sz="3600" b="1" kern="0">
                <a:solidFill>
                  <a:srgbClr val="4D4D4D"/>
                </a:solidFill>
                <a:latin typeface="+mj-lt"/>
                <a:ea typeface="微软雅黑" panose="020B0503020204020204" charset="-122"/>
              </a:rPr>
              <a:t>APP Introduction </a:t>
            </a:r>
            <a:endParaRPr lang="en-US" altLang="zh-CN" sz="3600" b="1" kern="0">
              <a:solidFill>
                <a:srgbClr val="4D4D4D"/>
              </a:solidFill>
              <a:latin typeface="+mj-lt"/>
              <a:ea typeface="微软雅黑" panose="020B0503020204020204" charset="-122"/>
            </a:endParaRPr>
          </a:p>
        </p:txBody>
      </p:sp>
      <p:sp>
        <p:nvSpPr>
          <p:cNvPr id="17" name="矩形 16"/>
          <p:cNvSpPr/>
          <p:nvPr/>
        </p:nvSpPr>
        <p:spPr>
          <a:xfrm>
            <a:off x="320619" y="2714228"/>
            <a:ext cx="5034263" cy="521970"/>
          </a:xfrm>
          <a:prstGeom prst="rect">
            <a:avLst/>
          </a:prstGeom>
        </p:spPr>
        <p:txBody>
          <a:bodyPr wrap="square">
            <a:spAutoFit/>
          </a:bodyPr>
          <a:lstStyle/>
          <a:p>
            <a:pPr defTabSz="914400">
              <a:defRPr/>
            </a:pPr>
            <a:r>
              <a:rPr lang="en-US" altLang="zh-CN" sz="1400" kern="0">
                <a:solidFill>
                  <a:srgbClr val="4D4D4D"/>
                </a:solidFill>
                <a:cs typeface="Arial" panose="020B0604020202020204" pitchFamily="34" charset="0"/>
                <a:sym typeface="+mn-ea"/>
              </a:rPr>
              <a:t>LifePulse is an AI-powered mobile app for at-home blood testing and personalized health reports. </a:t>
            </a:r>
            <a:endParaRPr lang="en-US" altLang="zh-CN" sz="1400" kern="0">
              <a:solidFill>
                <a:srgbClr val="4D4D4D"/>
              </a:solidFill>
              <a:cs typeface="Arial" panose="020B0604020202020204" pitchFamily="34" charset="0"/>
              <a:sym typeface="+mn-ea"/>
            </a:endParaRPr>
          </a:p>
        </p:txBody>
      </p:sp>
      <p:sp>
        <p:nvSpPr>
          <p:cNvPr id="18" name="PA_矩形 8"/>
          <p:cNvSpPr/>
          <p:nvPr>
            <p:custDataLst>
              <p:tags r:id="rId2"/>
            </p:custDataLst>
          </p:nvPr>
        </p:nvSpPr>
        <p:spPr>
          <a:xfrm>
            <a:off x="353869" y="615959"/>
            <a:ext cx="1004690" cy="923330"/>
          </a:xfrm>
          <a:prstGeom prst="rect">
            <a:avLst/>
          </a:prstGeom>
        </p:spPr>
        <p:txBody>
          <a:bodyPr wrap="square">
            <a:spAutoFit/>
          </a:bodyPr>
          <a:lstStyle/>
          <a:p>
            <a:pPr defTabSz="685800"/>
            <a:r>
              <a:rPr lang="en-US" altLang="zh-CN" sz="5400" b="1" kern="0">
                <a:solidFill>
                  <a:srgbClr val="4D4D4D"/>
                </a:solidFill>
                <a:latin typeface="+mj-lt"/>
                <a:ea typeface="微软雅黑" panose="020B0503020204020204" charset="-122"/>
              </a:rPr>
              <a:t>01</a:t>
            </a:r>
            <a:endParaRPr lang="en-US" altLang="zh-CN" sz="5400" b="1" kern="0">
              <a:solidFill>
                <a:srgbClr val="4D4D4D"/>
              </a:solidFill>
              <a:latin typeface="+mj-lt"/>
              <a:ea typeface="微软雅黑" panose="020B0503020204020204" charset="-122"/>
            </a:endParaRPr>
          </a:p>
        </p:txBody>
      </p:sp>
      <p:sp>
        <p:nvSpPr>
          <p:cNvPr id="19" name="矩形: 圆角 18"/>
          <p:cNvSpPr/>
          <p:nvPr/>
        </p:nvSpPr>
        <p:spPr>
          <a:xfrm>
            <a:off x="417097" y="3603185"/>
            <a:ext cx="1176906" cy="215060"/>
          </a:xfrm>
          <a:prstGeom prst="roundRect">
            <a:avLst>
              <a:gd name="adj" fmla="val 50000"/>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latin typeface="+mj-lt"/>
              </a:rPr>
              <a:t>PART ONE</a:t>
            </a:r>
            <a:endParaRPr lang="zh-CN" altLang="en-US" sz="1200">
              <a:solidFill>
                <a:schemeClr val="bg1"/>
              </a:solidFill>
              <a:latin typeface="+mj-lt"/>
            </a:endParaRPr>
          </a:p>
        </p:txBody>
      </p:sp>
      <p:pic>
        <p:nvPicPr>
          <p:cNvPr id="2" name="图片 1"/>
          <p:cNvPicPr>
            <a:picLocks noChangeAspect="1"/>
          </p:cNvPicPr>
          <p:nvPr/>
        </p:nvPicPr>
        <p:blipFill>
          <a:blip r:embed="rId3"/>
          <a:stretch>
            <a:fillRect/>
          </a:stretch>
        </p:blipFill>
        <p:spPr>
          <a:xfrm>
            <a:off x="5880100" y="461645"/>
            <a:ext cx="2115185" cy="42195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PA_矩形 8"/>
          <p:cNvSpPr/>
          <p:nvPr>
            <p:custDataLst>
              <p:tags r:id="rId1"/>
            </p:custDataLst>
          </p:nvPr>
        </p:nvSpPr>
        <p:spPr>
          <a:xfrm>
            <a:off x="2054860" y="147955"/>
            <a:ext cx="5034280" cy="521970"/>
          </a:xfrm>
          <a:prstGeom prst="rect">
            <a:avLst/>
          </a:prstGeom>
        </p:spPr>
        <p:txBody>
          <a:bodyPr wrap="square">
            <a:spAutoFit/>
          </a:bodyPr>
          <a:p>
            <a:pPr algn="ctr" defTabSz="685800"/>
            <a:r>
              <a:rPr lang="en-US" altLang="zh-CN" sz="2800" b="1" kern="0">
                <a:solidFill>
                  <a:srgbClr val="4D4D4D"/>
                </a:solidFill>
                <a:latin typeface="Microsoft YaHei UI" panose="020B0503020204020204" charset="-122"/>
                <a:ea typeface="Microsoft YaHei UI" panose="020B0503020204020204" charset="-122"/>
              </a:rPr>
              <a:t>Social Problem</a:t>
            </a:r>
            <a:endParaRPr lang="en-US" altLang="zh-CN" sz="2800" b="1" kern="0">
              <a:solidFill>
                <a:srgbClr val="4D4D4D"/>
              </a:solidFill>
              <a:latin typeface="Microsoft YaHei UI" panose="020B0503020204020204" charset="-122"/>
              <a:ea typeface="Microsoft YaHei UI" panose="020B0503020204020204" charset="-122"/>
            </a:endParaRPr>
          </a:p>
        </p:txBody>
      </p:sp>
      <p:pic>
        <p:nvPicPr>
          <p:cNvPr id="6" name="图片 5" descr="树"/>
          <p:cNvPicPr>
            <a:picLocks noChangeAspect="1"/>
          </p:cNvPicPr>
          <p:nvPr>
            <p:custDataLst>
              <p:tags r:id="rId2"/>
            </p:custDataLst>
          </p:nvPr>
        </p:nvPicPr>
        <p:blipFill>
          <a:blip r:embed="rId3">
            <a:extLst>
              <a:ext uri="{96DAC541-7B7A-43D3-8B79-37D633B846F1}">
                <asvg:svgBlip xmlns:asvg="http://schemas.microsoft.com/office/drawing/2016/SVG/main" r:embed="rId4"/>
              </a:ext>
            </a:extLst>
          </a:blip>
          <a:stretch>
            <a:fillRect/>
          </a:stretch>
        </p:blipFill>
        <p:spPr>
          <a:xfrm>
            <a:off x="334010" y="1091565"/>
            <a:ext cx="549275" cy="549275"/>
          </a:xfrm>
          <a:prstGeom prst="rect">
            <a:avLst/>
          </a:prstGeom>
        </p:spPr>
      </p:pic>
      <p:sp>
        <p:nvSpPr>
          <p:cNvPr id="2" name="文本框 1"/>
          <p:cNvSpPr txBox="1"/>
          <p:nvPr>
            <p:custDataLst>
              <p:tags r:id="rId5"/>
            </p:custDataLst>
          </p:nvPr>
        </p:nvSpPr>
        <p:spPr>
          <a:xfrm>
            <a:off x="1140460" y="1091565"/>
            <a:ext cx="4697730" cy="995045"/>
          </a:xfrm>
          <a:prstGeom prst="rect">
            <a:avLst/>
          </a:prstGeom>
          <a:noFill/>
        </p:spPr>
        <p:txBody>
          <a:bodyPr wrap="square" rtlCol="0">
            <a:noAutofit/>
          </a:bodyPr>
          <a:p>
            <a:r>
              <a:rPr lang="zh-CN" altLang="en-US" sz="1600"/>
              <a:t>Patients face long wait times, complicated processes for test results, and a lack of clear guidance, especially first-time patients who struggle to find reliable healthcare information.</a:t>
            </a:r>
            <a:endParaRPr lang="zh-CN" altLang="en-US" sz="1600"/>
          </a:p>
        </p:txBody>
      </p:sp>
      <p:pic>
        <p:nvPicPr>
          <p:cNvPr id="3" name="图片 2" descr="信封"/>
          <p:cNvPicPr>
            <a:picLocks noChangeAspect="1"/>
          </p:cNvPicPr>
          <p:nvPr>
            <p:custDataLst>
              <p:tags r:id="rId6"/>
            </p:custDataLst>
          </p:nvPr>
        </p:nvPicPr>
        <p:blipFill>
          <a:blip r:embed="rId7">
            <a:extLst>
              <a:ext uri="{96DAC541-7B7A-43D3-8B79-37D633B846F1}">
                <asvg:svgBlip xmlns:asvg="http://schemas.microsoft.com/office/drawing/2016/SVG/main" r:embed="rId8"/>
              </a:ext>
            </a:extLst>
          </a:blip>
          <a:stretch>
            <a:fillRect/>
          </a:stretch>
        </p:blipFill>
        <p:spPr>
          <a:xfrm>
            <a:off x="367030" y="2404745"/>
            <a:ext cx="518160" cy="518160"/>
          </a:xfrm>
          <a:prstGeom prst="rect">
            <a:avLst/>
          </a:prstGeom>
        </p:spPr>
      </p:pic>
      <p:sp>
        <p:nvSpPr>
          <p:cNvPr id="4" name="文本框 3"/>
          <p:cNvSpPr txBox="1"/>
          <p:nvPr>
            <p:custDataLst>
              <p:tags r:id="rId9"/>
            </p:custDataLst>
          </p:nvPr>
        </p:nvSpPr>
        <p:spPr>
          <a:xfrm>
            <a:off x="1140460" y="2404745"/>
            <a:ext cx="4803775" cy="829945"/>
          </a:xfrm>
          <a:prstGeom prst="rect">
            <a:avLst/>
          </a:prstGeom>
        </p:spPr>
        <p:txBody>
          <a:bodyPr wrap="square">
            <a:spAutoFit/>
          </a:bodyPr>
          <a:p>
            <a:r>
              <a:rPr lang="en-US" altLang="zh-CN" sz="1600"/>
              <a:t>Rural hospitals often lack staff or funding, leading to insufficient services and uneven distribution of healthcare resources across regions.</a:t>
            </a:r>
            <a:endParaRPr lang="en-US" altLang="zh-CN" sz="1600"/>
          </a:p>
        </p:txBody>
      </p:sp>
      <p:pic>
        <p:nvPicPr>
          <p:cNvPr id="5" name="图片 4" descr="放大镜"/>
          <p:cNvPicPr>
            <a:picLocks noChangeAspect="1"/>
          </p:cNvPicPr>
          <p:nvPr>
            <p:custDataLst>
              <p:tags r:id="rId10"/>
            </p:custDataLst>
          </p:nvPr>
        </p:nvPicPr>
        <p:blipFill>
          <a:blip r:embed="rId11">
            <a:extLst>
              <a:ext uri="{96DAC541-7B7A-43D3-8B79-37D633B846F1}">
                <asvg:svgBlip xmlns:asvg="http://schemas.microsoft.com/office/drawing/2016/SVG/main" r:embed="rId12"/>
              </a:ext>
            </a:extLst>
          </a:blip>
          <a:stretch>
            <a:fillRect/>
          </a:stretch>
        </p:blipFill>
        <p:spPr>
          <a:xfrm>
            <a:off x="334010" y="3775710"/>
            <a:ext cx="549910" cy="549910"/>
          </a:xfrm>
          <a:prstGeom prst="rect">
            <a:avLst/>
          </a:prstGeom>
        </p:spPr>
      </p:pic>
      <p:sp>
        <p:nvSpPr>
          <p:cNvPr id="7" name="文本框 6"/>
          <p:cNvSpPr txBox="1"/>
          <p:nvPr>
            <p:custDataLst>
              <p:tags r:id="rId13"/>
            </p:custDataLst>
          </p:nvPr>
        </p:nvSpPr>
        <p:spPr>
          <a:xfrm>
            <a:off x="1140460" y="3742372"/>
            <a:ext cx="5080000" cy="1076325"/>
          </a:xfrm>
          <a:prstGeom prst="rect">
            <a:avLst/>
          </a:prstGeom>
        </p:spPr>
        <p:txBody>
          <a:bodyPr>
            <a:spAutoFit/>
          </a:bodyPr>
          <a:p>
            <a:r>
              <a:rPr lang="en-US" altLang="zh-CN" sz="1600"/>
              <a:t>Poor data integration between departments hinders effective patient management, causing duplication of information and medical errors, reducing healthcare efficiency.</a:t>
            </a:r>
            <a:endParaRPr lang="en-US" altLang="zh-CN" sz="1600"/>
          </a:p>
        </p:txBody>
      </p:sp>
      <p:pic>
        <p:nvPicPr>
          <p:cNvPr id="8" name="图片 7" descr="jD3ANm2jqb"/>
          <p:cNvPicPr>
            <a:picLocks noChangeAspect="1"/>
          </p:cNvPicPr>
          <p:nvPr/>
        </p:nvPicPr>
        <p:blipFill>
          <a:blip r:embed="rId14"/>
          <a:stretch>
            <a:fillRect/>
          </a:stretch>
        </p:blipFill>
        <p:spPr>
          <a:xfrm>
            <a:off x="6273800" y="1219835"/>
            <a:ext cx="2456180" cy="27038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PA_矩形 8"/>
          <p:cNvSpPr/>
          <p:nvPr>
            <p:custDataLst>
              <p:tags r:id="rId1"/>
            </p:custDataLst>
          </p:nvPr>
        </p:nvSpPr>
        <p:spPr>
          <a:xfrm>
            <a:off x="3121695" y="148046"/>
            <a:ext cx="2900610" cy="521970"/>
          </a:xfrm>
          <a:prstGeom prst="rect">
            <a:avLst/>
          </a:prstGeom>
        </p:spPr>
        <p:txBody>
          <a:bodyPr wrap="square">
            <a:spAutoFit/>
          </a:bodyPr>
          <a:lstStyle/>
          <a:p>
            <a:pPr algn="ctr" defTabSz="685800"/>
            <a:r>
              <a:rPr lang="en-US" altLang="zh-CN" sz="2800" b="1" kern="0">
                <a:solidFill>
                  <a:srgbClr val="4D4D4D"/>
                </a:solidFill>
                <a:latin typeface="Microsoft YaHei UI" panose="020B0503020204020204" charset="-122"/>
                <a:ea typeface="Microsoft YaHei UI" panose="020B0503020204020204" charset="-122"/>
              </a:rPr>
              <a:t>Brief Function</a:t>
            </a:r>
            <a:endParaRPr lang="en-US" altLang="zh-CN" sz="2800" b="1" kern="0">
              <a:solidFill>
                <a:srgbClr val="4D4D4D"/>
              </a:solidFill>
              <a:latin typeface="Microsoft YaHei UI" panose="020B0503020204020204" charset="-122"/>
              <a:ea typeface="Microsoft YaHei UI" panose="020B0503020204020204" charset="-122"/>
            </a:endParaRPr>
          </a:p>
        </p:txBody>
      </p:sp>
      <p:sp>
        <p:nvSpPr>
          <p:cNvPr id="4" name="菱形 3"/>
          <p:cNvSpPr/>
          <p:nvPr>
            <p:custDataLst>
              <p:tags r:id="rId2"/>
            </p:custDataLst>
          </p:nvPr>
        </p:nvSpPr>
        <p:spPr>
          <a:xfrm>
            <a:off x="3181959" y="1261375"/>
            <a:ext cx="2780082" cy="2780082"/>
          </a:xfrm>
          <a:prstGeom prst="diamond">
            <a:avLst/>
          </a:prstGeom>
          <a:solidFill>
            <a:schemeClr val="bg1"/>
          </a:solidFill>
          <a:ln w="38100">
            <a:solidFill>
              <a:srgbClr val="E1E4E5"/>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7" name="任意多边形: 形状 6"/>
          <p:cNvSpPr/>
          <p:nvPr>
            <p:custDataLst>
              <p:tags r:id="rId3"/>
            </p:custDataLst>
          </p:nvPr>
        </p:nvSpPr>
        <p:spPr>
          <a:xfrm>
            <a:off x="3366692" y="1525483"/>
            <a:ext cx="1084232" cy="1084232"/>
          </a:xfrm>
          <a:custGeom>
            <a:avLst/>
            <a:gdLst>
              <a:gd name="connsiteX0" fmla="*/ 0 w 1584960"/>
              <a:gd name="connsiteY0" fmla="*/ 264165 h 1584960"/>
              <a:gd name="connsiteX1" fmla="*/ 264165 w 1584960"/>
              <a:gd name="connsiteY1" fmla="*/ 0 h 1584960"/>
              <a:gd name="connsiteX2" fmla="*/ 1320795 w 1584960"/>
              <a:gd name="connsiteY2" fmla="*/ 0 h 1584960"/>
              <a:gd name="connsiteX3" fmla="*/ 1584960 w 1584960"/>
              <a:gd name="connsiteY3" fmla="*/ 264165 h 1584960"/>
              <a:gd name="connsiteX4" fmla="*/ 1584960 w 1584960"/>
              <a:gd name="connsiteY4" fmla="*/ 1320795 h 1584960"/>
              <a:gd name="connsiteX5" fmla="*/ 1320795 w 1584960"/>
              <a:gd name="connsiteY5" fmla="*/ 1584960 h 1584960"/>
              <a:gd name="connsiteX6" fmla="*/ 264165 w 1584960"/>
              <a:gd name="connsiteY6" fmla="*/ 1584960 h 1584960"/>
              <a:gd name="connsiteX7" fmla="*/ 0 w 1584960"/>
              <a:gd name="connsiteY7" fmla="*/ 1320795 h 1584960"/>
              <a:gd name="connsiteX8" fmla="*/ 0 w 1584960"/>
              <a:gd name="connsiteY8" fmla="*/ 264165 h 158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960" h="1584960">
                <a:moveTo>
                  <a:pt x="0" y="264165"/>
                </a:moveTo>
                <a:cubicBezTo>
                  <a:pt x="0" y="118271"/>
                  <a:pt x="118271" y="0"/>
                  <a:pt x="264165" y="0"/>
                </a:cubicBezTo>
                <a:lnTo>
                  <a:pt x="1320795" y="0"/>
                </a:lnTo>
                <a:cubicBezTo>
                  <a:pt x="1466689" y="0"/>
                  <a:pt x="1584960" y="118271"/>
                  <a:pt x="1584960" y="264165"/>
                </a:cubicBezTo>
                <a:lnTo>
                  <a:pt x="1584960" y="1320795"/>
                </a:lnTo>
                <a:cubicBezTo>
                  <a:pt x="1584960" y="1466689"/>
                  <a:pt x="1466689" y="1584960"/>
                  <a:pt x="1320795" y="1584960"/>
                </a:cubicBezTo>
                <a:lnTo>
                  <a:pt x="264165" y="1584960"/>
                </a:lnTo>
                <a:cubicBezTo>
                  <a:pt x="118271" y="1584960"/>
                  <a:pt x="0" y="1466689"/>
                  <a:pt x="0" y="1320795"/>
                </a:cubicBezTo>
                <a:lnTo>
                  <a:pt x="0" y="264165"/>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2151" tIns="222151" rIns="222151" bIns="222151" numCol="1" spcCol="1270" anchor="ctr" anchorCtr="0">
            <a:noAutofit/>
          </a:bodyPr>
          <a:lstStyle/>
          <a:p>
            <a:pPr marL="0" lvl="0" indent="0" algn="ctr" defTabSz="1689100">
              <a:lnSpc>
                <a:spcPct val="90000"/>
              </a:lnSpc>
              <a:spcBef>
                <a:spcPct val="0"/>
              </a:spcBef>
              <a:spcAft>
                <a:spcPct val="35000"/>
              </a:spcAft>
              <a:buNone/>
            </a:pPr>
            <a:endParaRPr lang="zh-CN" altLang="en-US" sz="3800" kern="1200"/>
          </a:p>
        </p:txBody>
      </p:sp>
      <p:sp>
        <p:nvSpPr>
          <p:cNvPr id="8" name="任意多边形: 形状 7"/>
          <p:cNvSpPr/>
          <p:nvPr>
            <p:custDataLst>
              <p:tags r:id="rId4"/>
            </p:custDataLst>
          </p:nvPr>
        </p:nvSpPr>
        <p:spPr>
          <a:xfrm>
            <a:off x="4534326" y="1525483"/>
            <a:ext cx="1084232" cy="1084232"/>
          </a:xfrm>
          <a:custGeom>
            <a:avLst/>
            <a:gdLst>
              <a:gd name="connsiteX0" fmla="*/ 0 w 1584960"/>
              <a:gd name="connsiteY0" fmla="*/ 264165 h 1584960"/>
              <a:gd name="connsiteX1" fmla="*/ 264165 w 1584960"/>
              <a:gd name="connsiteY1" fmla="*/ 0 h 1584960"/>
              <a:gd name="connsiteX2" fmla="*/ 1320795 w 1584960"/>
              <a:gd name="connsiteY2" fmla="*/ 0 h 1584960"/>
              <a:gd name="connsiteX3" fmla="*/ 1584960 w 1584960"/>
              <a:gd name="connsiteY3" fmla="*/ 264165 h 1584960"/>
              <a:gd name="connsiteX4" fmla="*/ 1584960 w 1584960"/>
              <a:gd name="connsiteY4" fmla="*/ 1320795 h 1584960"/>
              <a:gd name="connsiteX5" fmla="*/ 1320795 w 1584960"/>
              <a:gd name="connsiteY5" fmla="*/ 1584960 h 1584960"/>
              <a:gd name="connsiteX6" fmla="*/ 264165 w 1584960"/>
              <a:gd name="connsiteY6" fmla="*/ 1584960 h 1584960"/>
              <a:gd name="connsiteX7" fmla="*/ 0 w 1584960"/>
              <a:gd name="connsiteY7" fmla="*/ 1320795 h 1584960"/>
              <a:gd name="connsiteX8" fmla="*/ 0 w 1584960"/>
              <a:gd name="connsiteY8" fmla="*/ 264165 h 158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960" h="1584960">
                <a:moveTo>
                  <a:pt x="0" y="264165"/>
                </a:moveTo>
                <a:cubicBezTo>
                  <a:pt x="0" y="118271"/>
                  <a:pt x="118271" y="0"/>
                  <a:pt x="264165" y="0"/>
                </a:cubicBezTo>
                <a:lnTo>
                  <a:pt x="1320795" y="0"/>
                </a:lnTo>
                <a:cubicBezTo>
                  <a:pt x="1466689" y="0"/>
                  <a:pt x="1584960" y="118271"/>
                  <a:pt x="1584960" y="264165"/>
                </a:cubicBezTo>
                <a:lnTo>
                  <a:pt x="1584960" y="1320795"/>
                </a:lnTo>
                <a:cubicBezTo>
                  <a:pt x="1584960" y="1466689"/>
                  <a:pt x="1466689" y="1584960"/>
                  <a:pt x="1320795" y="1584960"/>
                </a:cubicBezTo>
                <a:lnTo>
                  <a:pt x="264165" y="1584960"/>
                </a:lnTo>
                <a:cubicBezTo>
                  <a:pt x="118271" y="1584960"/>
                  <a:pt x="0" y="1466689"/>
                  <a:pt x="0" y="1320795"/>
                </a:cubicBezTo>
                <a:lnTo>
                  <a:pt x="0" y="264165"/>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2151" tIns="222151" rIns="222151" bIns="222151" numCol="1" spcCol="1270" anchor="ctr" anchorCtr="0">
            <a:noAutofit/>
          </a:bodyPr>
          <a:lstStyle/>
          <a:p>
            <a:pPr marL="0" lvl="0" indent="0" algn="ctr" defTabSz="1689100">
              <a:lnSpc>
                <a:spcPct val="90000"/>
              </a:lnSpc>
              <a:spcBef>
                <a:spcPct val="0"/>
              </a:spcBef>
              <a:spcAft>
                <a:spcPct val="35000"/>
              </a:spcAft>
              <a:buNone/>
            </a:pPr>
            <a:endParaRPr lang="zh-CN" altLang="en-US" sz="3800" kern="1200"/>
          </a:p>
        </p:txBody>
      </p:sp>
      <p:sp>
        <p:nvSpPr>
          <p:cNvPr id="9" name="任意多边形: 形状 8"/>
          <p:cNvSpPr/>
          <p:nvPr>
            <p:custDataLst>
              <p:tags r:id="rId5"/>
            </p:custDataLst>
          </p:nvPr>
        </p:nvSpPr>
        <p:spPr>
          <a:xfrm>
            <a:off x="3366692" y="2693117"/>
            <a:ext cx="1084232" cy="1084232"/>
          </a:xfrm>
          <a:custGeom>
            <a:avLst/>
            <a:gdLst>
              <a:gd name="connsiteX0" fmla="*/ 0 w 1584960"/>
              <a:gd name="connsiteY0" fmla="*/ 264165 h 1584960"/>
              <a:gd name="connsiteX1" fmla="*/ 264165 w 1584960"/>
              <a:gd name="connsiteY1" fmla="*/ 0 h 1584960"/>
              <a:gd name="connsiteX2" fmla="*/ 1320795 w 1584960"/>
              <a:gd name="connsiteY2" fmla="*/ 0 h 1584960"/>
              <a:gd name="connsiteX3" fmla="*/ 1584960 w 1584960"/>
              <a:gd name="connsiteY3" fmla="*/ 264165 h 1584960"/>
              <a:gd name="connsiteX4" fmla="*/ 1584960 w 1584960"/>
              <a:gd name="connsiteY4" fmla="*/ 1320795 h 1584960"/>
              <a:gd name="connsiteX5" fmla="*/ 1320795 w 1584960"/>
              <a:gd name="connsiteY5" fmla="*/ 1584960 h 1584960"/>
              <a:gd name="connsiteX6" fmla="*/ 264165 w 1584960"/>
              <a:gd name="connsiteY6" fmla="*/ 1584960 h 1584960"/>
              <a:gd name="connsiteX7" fmla="*/ 0 w 1584960"/>
              <a:gd name="connsiteY7" fmla="*/ 1320795 h 1584960"/>
              <a:gd name="connsiteX8" fmla="*/ 0 w 1584960"/>
              <a:gd name="connsiteY8" fmla="*/ 264165 h 158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960" h="1584960">
                <a:moveTo>
                  <a:pt x="0" y="264165"/>
                </a:moveTo>
                <a:cubicBezTo>
                  <a:pt x="0" y="118271"/>
                  <a:pt x="118271" y="0"/>
                  <a:pt x="264165" y="0"/>
                </a:cubicBezTo>
                <a:lnTo>
                  <a:pt x="1320795" y="0"/>
                </a:lnTo>
                <a:cubicBezTo>
                  <a:pt x="1466689" y="0"/>
                  <a:pt x="1584960" y="118271"/>
                  <a:pt x="1584960" y="264165"/>
                </a:cubicBezTo>
                <a:lnTo>
                  <a:pt x="1584960" y="1320795"/>
                </a:lnTo>
                <a:cubicBezTo>
                  <a:pt x="1584960" y="1466689"/>
                  <a:pt x="1466689" y="1584960"/>
                  <a:pt x="1320795" y="1584960"/>
                </a:cubicBezTo>
                <a:lnTo>
                  <a:pt x="264165" y="1584960"/>
                </a:lnTo>
                <a:cubicBezTo>
                  <a:pt x="118271" y="1584960"/>
                  <a:pt x="0" y="1466689"/>
                  <a:pt x="0" y="1320795"/>
                </a:cubicBezTo>
                <a:lnTo>
                  <a:pt x="0" y="264165"/>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2151" tIns="222151" rIns="222151" bIns="222151" numCol="1" spcCol="1270" anchor="ctr" anchorCtr="0">
            <a:noAutofit/>
          </a:bodyPr>
          <a:lstStyle/>
          <a:p>
            <a:pPr marL="0" lvl="0" indent="0" algn="ctr" defTabSz="1689100">
              <a:lnSpc>
                <a:spcPct val="90000"/>
              </a:lnSpc>
              <a:spcBef>
                <a:spcPct val="0"/>
              </a:spcBef>
              <a:spcAft>
                <a:spcPct val="35000"/>
              </a:spcAft>
              <a:buNone/>
            </a:pPr>
            <a:endParaRPr lang="zh-CN" altLang="en-US" sz="3800" kern="1200"/>
          </a:p>
        </p:txBody>
      </p:sp>
      <p:sp>
        <p:nvSpPr>
          <p:cNvPr id="10" name="任意多边形: 形状 9"/>
          <p:cNvSpPr/>
          <p:nvPr>
            <p:custDataLst>
              <p:tags r:id="rId6"/>
            </p:custDataLst>
          </p:nvPr>
        </p:nvSpPr>
        <p:spPr>
          <a:xfrm>
            <a:off x="4534326" y="2693117"/>
            <a:ext cx="1084232" cy="1084232"/>
          </a:xfrm>
          <a:custGeom>
            <a:avLst/>
            <a:gdLst>
              <a:gd name="connsiteX0" fmla="*/ 0 w 1584960"/>
              <a:gd name="connsiteY0" fmla="*/ 264165 h 1584960"/>
              <a:gd name="connsiteX1" fmla="*/ 264165 w 1584960"/>
              <a:gd name="connsiteY1" fmla="*/ 0 h 1584960"/>
              <a:gd name="connsiteX2" fmla="*/ 1320795 w 1584960"/>
              <a:gd name="connsiteY2" fmla="*/ 0 h 1584960"/>
              <a:gd name="connsiteX3" fmla="*/ 1584960 w 1584960"/>
              <a:gd name="connsiteY3" fmla="*/ 264165 h 1584960"/>
              <a:gd name="connsiteX4" fmla="*/ 1584960 w 1584960"/>
              <a:gd name="connsiteY4" fmla="*/ 1320795 h 1584960"/>
              <a:gd name="connsiteX5" fmla="*/ 1320795 w 1584960"/>
              <a:gd name="connsiteY5" fmla="*/ 1584960 h 1584960"/>
              <a:gd name="connsiteX6" fmla="*/ 264165 w 1584960"/>
              <a:gd name="connsiteY6" fmla="*/ 1584960 h 1584960"/>
              <a:gd name="connsiteX7" fmla="*/ 0 w 1584960"/>
              <a:gd name="connsiteY7" fmla="*/ 1320795 h 1584960"/>
              <a:gd name="connsiteX8" fmla="*/ 0 w 1584960"/>
              <a:gd name="connsiteY8" fmla="*/ 264165 h 158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960" h="1584960">
                <a:moveTo>
                  <a:pt x="0" y="264165"/>
                </a:moveTo>
                <a:cubicBezTo>
                  <a:pt x="0" y="118271"/>
                  <a:pt x="118271" y="0"/>
                  <a:pt x="264165" y="0"/>
                </a:cubicBezTo>
                <a:lnTo>
                  <a:pt x="1320795" y="0"/>
                </a:lnTo>
                <a:cubicBezTo>
                  <a:pt x="1466689" y="0"/>
                  <a:pt x="1584960" y="118271"/>
                  <a:pt x="1584960" y="264165"/>
                </a:cubicBezTo>
                <a:lnTo>
                  <a:pt x="1584960" y="1320795"/>
                </a:lnTo>
                <a:cubicBezTo>
                  <a:pt x="1584960" y="1466689"/>
                  <a:pt x="1466689" y="1584960"/>
                  <a:pt x="1320795" y="1584960"/>
                </a:cubicBezTo>
                <a:lnTo>
                  <a:pt x="264165" y="1584960"/>
                </a:lnTo>
                <a:cubicBezTo>
                  <a:pt x="118271" y="1584960"/>
                  <a:pt x="0" y="1466689"/>
                  <a:pt x="0" y="1320795"/>
                </a:cubicBezTo>
                <a:lnTo>
                  <a:pt x="0" y="264165"/>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2151" tIns="222151" rIns="222151" bIns="222151" numCol="1" spcCol="1270" anchor="ctr" anchorCtr="0">
            <a:noAutofit/>
          </a:bodyPr>
          <a:lstStyle/>
          <a:p>
            <a:pPr marL="0" lvl="0" indent="0" algn="ctr" defTabSz="1689100">
              <a:lnSpc>
                <a:spcPct val="90000"/>
              </a:lnSpc>
              <a:spcBef>
                <a:spcPct val="0"/>
              </a:spcBef>
              <a:spcAft>
                <a:spcPct val="35000"/>
              </a:spcAft>
              <a:buNone/>
            </a:pPr>
            <a:endParaRPr lang="zh-CN" altLang="en-US" sz="3800" kern="1200"/>
          </a:p>
        </p:txBody>
      </p:sp>
      <p:sp>
        <p:nvSpPr>
          <p:cNvPr id="35" name="矩形 34"/>
          <p:cNvSpPr/>
          <p:nvPr>
            <p:custDataLst>
              <p:tags r:id="rId7"/>
            </p:custDataLst>
          </p:nvPr>
        </p:nvSpPr>
        <p:spPr>
          <a:xfrm>
            <a:off x="586445" y="1770759"/>
            <a:ext cx="2780082" cy="575945"/>
          </a:xfrm>
          <a:prstGeom prst="rect">
            <a:avLst/>
          </a:prstGeom>
        </p:spPr>
        <p:txBody>
          <a:bodyPr wrap="square">
            <a:spAutoFit/>
          </a:bodyPr>
          <a:lstStyle/>
          <a:p>
            <a:pPr algn="l" defTabSz="685800">
              <a:lnSpc>
                <a:spcPct val="150000"/>
              </a:lnSpc>
              <a:buClr>
                <a:srgbClr val="E7E6E6">
                  <a:lumMod val="10000"/>
                </a:srgbClr>
              </a:buClr>
              <a:defRPr/>
            </a:pPr>
            <a:r>
              <a:rPr lang="en-US" altLang="zh-CN" sz="1050" noProof="0">
                <a:ln>
                  <a:noFill/>
                </a:ln>
                <a:solidFill>
                  <a:schemeClr val="accent3"/>
                </a:solidFill>
                <a:effectLst/>
                <a:uLnTx/>
                <a:uFillTx/>
                <a:latin typeface="Calibri Light" panose="020F0302020204030204"/>
                <a:ea typeface="微软雅黑" panose="020B0503020204020204" charset="-122"/>
                <a:cs typeface="+mn-ea"/>
                <a:sym typeface="+mn-lt"/>
              </a:rPr>
              <a:t>Uses Yolov5+Lora model for highly accurate, quick diagnostics.</a:t>
            </a:r>
            <a:endParaRPr lang="en-US" altLang="zh-CN" sz="1050">
              <a:solidFill>
                <a:schemeClr val="accent3"/>
              </a:solidFill>
              <a:ea typeface="微软雅黑" panose="020B0503020204020204" charset="-122"/>
              <a:cs typeface="+mn-ea"/>
              <a:sym typeface="+mn-lt"/>
            </a:endParaRPr>
          </a:p>
        </p:txBody>
      </p:sp>
      <p:sp>
        <p:nvSpPr>
          <p:cNvPr id="36" name="PA_矩形 8"/>
          <p:cNvSpPr/>
          <p:nvPr>
            <p:custDataLst>
              <p:tags r:id="rId8"/>
            </p:custDataLst>
          </p:nvPr>
        </p:nvSpPr>
        <p:spPr>
          <a:xfrm>
            <a:off x="420370" y="1515745"/>
            <a:ext cx="2599055" cy="337185"/>
          </a:xfrm>
          <a:prstGeom prst="rect">
            <a:avLst/>
          </a:prstGeom>
        </p:spPr>
        <p:txBody>
          <a:bodyPr wrap="square">
            <a:spAutoFit/>
          </a:bodyPr>
          <a:lstStyle/>
          <a:p>
            <a:pPr lvl="0" algn="r" defTabSz="685800">
              <a:defRPr/>
            </a:pPr>
            <a:r>
              <a:rPr lang="en-US" altLang="zh-CN" sz="1600" b="1" kern="0">
                <a:solidFill>
                  <a:schemeClr val="accent3"/>
                </a:solidFill>
                <a:latin typeface="+mj-lt"/>
                <a:ea typeface="微软雅黑" panose="020B0503020204020204" charset="-122"/>
              </a:rPr>
              <a:t>Blood Testing</a:t>
            </a:r>
            <a:endParaRPr lang="en-US" altLang="zh-CN" sz="1600" b="1" kern="0">
              <a:solidFill>
                <a:schemeClr val="accent3"/>
              </a:solidFill>
              <a:latin typeface="+mj-lt"/>
              <a:ea typeface="微软雅黑" panose="020B0503020204020204" charset="-122"/>
            </a:endParaRPr>
          </a:p>
        </p:txBody>
      </p:sp>
      <p:sp>
        <p:nvSpPr>
          <p:cNvPr id="39" name="矩形 38"/>
          <p:cNvSpPr/>
          <p:nvPr>
            <p:custDataLst>
              <p:tags r:id="rId9"/>
            </p:custDataLst>
          </p:nvPr>
        </p:nvSpPr>
        <p:spPr>
          <a:xfrm>
            <a:off x="586445" y="2958367"/>
            <a:ext cx="2780082" cy="1060450"/>
          </a:xfrm>
          <a:prstGeom prst="rect">
            <a:avLst/>
          </a:prstGeom>
        </p:spPr>
        <p:txBody>
          <a:bodyPr wrap="square">
            <a:spAutoFit/>
          </a:bodyPr>
          <a:lstStyle/>
          <a:p>
            <a:pPr algn="l" defTabSz="685800">
              <a:lnSpc>
                <a:spcPct val="150000"/>
              </a:lnSpc>
              <a:buClr>
                <a:srgbClr val="E7E6E6">
                  <a:lumMod val="10000"/>
                </a:srgbClr>
              </a:buClr>
              <a:defRPr/>
            </a:pPr>
            <a:r>
              <a:rPr lang="en-US" altLang="zh-CN" sz="1050" noProof="0">
                <a:ln>
                  <a:noFill/>
                </a:ln>
                <a:solidFill>
                  <a:schemeClr val="accent3"/>
                </a:solidFill>
                <a:effectLst/>
                <a:uLnTx/>
                <a:uFillTx/>
                <a:latin typeface="Calibri Light" panose="020F0302020204030204"/>
                <a:ea typeface="微软雅黑" panose="020B0503020204020204" charset="-122"/>
                <a:cs typeface="+mn-ea"/>
                <a:sym typeface="+mn-lt"/>
              </a:rPr>
              <a:t>Uses </a:t>
            </a:r>
            <a:r>
              <a:rPr lang="en-US" altLang="zh-CN" sz="1050" noProof="0">
                <a:ln>
                  <a:noFill/>
                </a:ln>
                <a:solidFill>
                  <a:schemeClr val="accent3"/>
                </a:solidFill>
                <a:effectLst/>
                <a:uLnTx/>
                <a:uFillTx/>
                <a:latin typeface="Calibri Light" panose="020F0302020204030204"/>
                <a:ea typeface="微软雅黑" panose="020B0503020204020204" charset="-122"/>
                <a:cs typeface="+mn-ea"/>
                <a:sym typeface="+mn-lt"/>
              </a:rPr>
              <a:t>expert system for integrating user testing data and medical history to automatically identify potential health issues and provide preliminary assessments</a:t>
            </a:r>
            <a:endParaRPr kumimoji="0" lang="en-US" altLang="zh-CN" sz="1050" b="0" i="0" u="none" strike="noStrike" kern="1200" cap="none" spc="0" normalizeH="0" baseline="0" noProof="0">
              <a:ln>
                <a:noFill/>
              </a:ln>
              <a:solidFill>
                <a:schemeClr val="accent3"/>
              </a:solidFill>
              <a:effectLst/>
              <a:uLnTx/>
              <a:uFillTx/>
              <a:latin typeface="Calibri Light" panose="020F0302020204030204"/>
              <a:ea typeface="微软雅黑" panose="020B0503020204020204" charset="-122"/>
              <a:cs typeface="+mn-ea"/>
              <a:sym typeface="+mn-lt"/>
            </a:endParaRPr>
          </a:p>
        </p:txBody>
      </p:sp>
      <p:sp>
        <p:nvSpPr>
          <p:cNvPr id="40" name="PA_矩形 8"/>
          <p:cNvSpPr/>
          <p:nvPr>
            <p:custDataLst>
              <p:tags r:id="rId10"/>
            </p:custDataLst>
          </p:nvPr>
        </p:nvSpPr>
        <p:spPr>
          <a:xfrm>
            <a:off x="-1030605" y="2693035"/>
            <a:ext cx="4129405" cy="337185"/>
          </a:xfrm>
          <a:prstGeom prst="rect">
            <a:avLst/>
          </a:prstGeom>
        </p:spPr>
        <p:txBody>
          <a:bodyPr wrap="square">
            <a:spAutoFit/>
          </a:bodyPr>
          <a:lstStyle/>
          <a:p>
            <a:pPr lvl="0" algn="r" defTabSz="685800">
              <a:defRPr/>
            </a:pPr>
            <a:r>
              <a:rPr lang="en-US" altLang="zh-CN" sz="1600" b="1" kern="0">
                <a:solidFill>
                  <a:schemeClr val="accent3"/>
                </a:solidFill>
                <a:latin typeface="+mj-lt"/>
                <a:ea typeface="微软雅黑" panose="020B0503020204020204" charset="-122"/>
              </a:rPr>
              <a:t>Health Reports</a:t>
            </a:r>
            <a:endParaRPr lang="en-US" altLang="zh-CN" sz="1600" b="1" kern="0">
              <a:solidFill>
                <a:schemeClr val="accent3"/>
              </a:solidFill>
              <a:latin typeface="+mj-lt"/>
              <a:ea typeface="微软雅黑" panose="020B0503020204020204" charset="-122"/>
            </a:endParaRPr>
          </a:p>
        </p:txBody>
      </p:sp>
      <p:sp>
        <p:nvSpPr>
          <p:cNvPr id="42" name="PA_矩形 8"/>
          <p:cNvSpPr/>
          <p:nvPr>
            <p:custDataLst>
              <p:tags r:id="rId11"/>
            </p:custDataLst>
          </p:nvPr>
        </p:nvSpPr>
        <p:spPr>
          <a:xfrm>
            <a:off x="5965825" y="1525905"/>
            <a:ext cx="3024505" cy="337185"/>
          </a:xfrm>
          <a:prstGeom prst="rect">
            <a:avLst/>
          </a:prstGeom>
        </p:spPr>
        <p:txBody>
          <a:bodyPr wrap="square">
            <a:spAutoFit/>
          </a:bodyPr>
          <a:lstStyle/>
          <a:p>
            <a:pPr lvl="0" defTabSz="685800">
              <a:defRPr/>
            </a:pPr>
            <a:r>
              <a:rPr lang="en-US" altLang="zh-CN" sz="1600" b="1" kern="0">
                <a:solidFill>
                  <a:schemeClr val="accent3"/>
                </a:solidFill>
                <a:latin typeface="+mj-lt"/>
                <a:ea typeface="微软雅黑" panose="020B0503020204020204" charset="-122"/>
              </a:rPr>
              <a:t>Daily Health Metrics Tracking</a:t>
            </a:r>
            <a:endParaRPr lang="en-US" altLang="zh-CN" sz="1600" b="1" kern="0">
              <a:solidFill>
                <a:schemeClr val="accent3"/>
              </a:solidFill>
              <a:latin typeface="+mj-lt"/>
              <a:ea typeface="微软雅黑" panose="020B0503020204020204" charset="-122"/>
            </a:endParaRPr>
          </a:p>
        </p:txBody>
      </p:sp>
      <p:sp>
        <p:nvSpPr>
          <p:cNvPr id="43" name="矩形 42"/>
          <p:cNvSpPr/>
          <p:nvPr>
            <p:custDataLst>
              <p:tags r:id="rId12"/>
            </p:custDataLst>
          </p:nvPr>
        </p:nvSpPr>
        <p:spPr>
          <a:xfrm>
            <a:off x="5966068" y="2958393"/>
            <a:ext cx="2780082" cy="575945"/>
          </a:xfrm>
          <a:prstGeom prst="rect">
            <a:avLst/>
          </a:prstGeom>
        </p:spPr>
        <p:txBody>
          <a:bodyPr wrap="square">
            <a:spAutoFit/>
          </a:bodyPr>
          <a:lstStyle/>
          <a:p>
            <a:pPr defTabSz="685800">
              <a:lnSpc>
                <a:spcPct val="150000"/>
              </a:lnSpc>
              <a:buClr>
                <a:srgbClr val="E7E6E6">
                  <a:lumMod val="10000"/>
                </a:srgbClr>
              </a:buClr>
              <a:defRPr/>
            </a:pPr>
            <a:r>
              <a:rPr kumimoji="0" lang="en-US" altLang="zh-CN" sz="1050" b="0" i="0" u="none" strike="noStrike" kern="1200" cap="none" spc="0" normalizeH="0" baseline="0" noProof="0">
                <a:ln>
                  <a:noFill/>
                </a:ln>
                <a:solidFill>
                  <a:schemeClr val="accent3"/>
                </a:solidFill>
                <a:effectLst/>
                <a:uLnTx/>
                <a:uFillTx/>
                <a:latin typeface="Calibri Light" panose="020F0302020204030204"/>
                <a:ea typeface="微软雅黑" panose="020B0503020204020204" charset="-122"/>
                <a:cs typeface="+mn-ea"/>
                <a:sym typeface="+mn-lt"/>
              </a:rPr>
              <a:t>Provides a platform for users to connect with healthcare professionals for advice and support.</a:t>
            </a:r>
            <a:endParaRPr kumimoji="0" lang="en-US" altLang="zh-CN" sz="1050" b="0" i="0" u="none" strike="noStrike" kern="1200" cap="none" spc="0" normalizeH="0" baseline="0" noProof="0">
              <a:ln>
                <a:noFill/>
              </a:ln>
              <a:solidFill>
                <a:schemeClr val="accent3"/>
              </a:solidFill>
              <a:effectLst/>
              <a:uLnTx/>
              <a:uFillTx/>
              <a:latin typeface="Calibri Light" panose="020F0302020204030204"/>
              <a:ea typeface="微软雅黑" panose="020B0503020204020204" charset="-122"/>
              <a:cs typeface="+mn-ea"/>
              <a:sym typeface="+mn-lt"/>
            </a:endParaRPr>
          </a:p>
        </p:txBody>
      </p:sp>
      <p:sp>
        <p:nvSpPr>
          <p:cNvPr id="44" name="PA_矩形 8"/>
          <p:cNvSpPr/>
          <p:nvPr>
            <p:custDataLst>
              <p:tags r:id="rId13"/>
            </p:custDataLst>
          </p:nvPr>
        </p:nvSpPr>
        <p:spPr>
          <a:xfrm>
            <a:off x="5965825" y="2703195"/>
            <a:ext cx="3076575" cy="337185"/>
          </a:xfrm>
          <a:prstGeom prst="rect">
            <a:avLst/>
          </a:prstGeom>
        </p:spPr>
        <p:txBody>
          <a:bodyPr wrap="square">
            <a:spAutoFit/>
          </a:bodyPr>
          <a:lstStyle/>
          <a:p>
            <a:pPr lvl="0" defTabSz="685800">
              <a:defRPr/>
            </a:pPr>
            <a:r>
              <a:rPr lang="en-US" altLang="zh-CN" sz="1600" b="1" kern="0">
                <a:solidFill>
                  <a:schemeClr val="accent3"/>
                </a:solidFill>
                <a:latin typeface="+mj-lt"/>
                <a:ea typeface="微软雅黑" panose="020B0503020204020204" charset="-122"/>
              </a:rPr>
              <a:t>Health Communication Hub</a:t>
            </a:r>
            <a:endParaRPr lang="en-US" altLang="zh-CN" sz="1600" b="1" kern="0">
              <a:solidFill>
                <a:schemeClr val="accent3"/>
              </a:solidFill>
              <a:latin typeface="+mj-lt"/>
              <a:ea typeface="微软雅黑" panose="020B0503020204020204" charset="-122"/>
            </a:endParaRPr>
          </a:p>
        </p:txBody>
      </p:sp>
      <p:grpSp>
        <p:nvGrpSpPr>
          <p:cNvPr id="18" name="Group 112"/>
          <p:cNvGrpSpPr/>
          <p:nvPr>
            <p:custDataLst>
              <p:tags r:id="rId14"/>
            </p:custDataLst>
          </p:nvPr>
        </p:nvGrpSpPr>
        <p:grpSpPr>
          <a:xfrm>
            <a:off x="4833389" y="1842328"/>
            <a:ext cx="480905" cy="450541"/>
            <a:chOff x="5368132" y="3540125"/>
            <a:chExt cx="465138" cy="435769"/>
          </a:xfrm>
          <a:solidFill>
            <a:schemeClr val="bg1"/>
          </a:solidFill>
        </p:grpSpPr>
        <p:sp>
          <p:nvSpPr>
            <p:cNvPr id="19" name="AutoShape 110"/>
            <p:cNvSpPr/>
            <p:nvPr>
              <p:custDataLst>
                <p:tags r:id="rId15"/>
              </p:custDataLst>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sym typeface="Gill Sans" charset="0"/>
              </a:endParaRPr>
            </a:p>
          </p:txBody>
        </p:sp>
        <p:sp>
          <p:nvSpPr>
            <p:cNvPr id="20" name="AutoShape 111"/>
            <p:cNvSpPr/>
            <p:nvPr>
              <p:custDataLst>
                <p:tags r:id="rId16"/>
              </p:custDataLst>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sym typeface="Gill Sans" charset="0"/>
              </a:endParaRPr>
            </a:p>
          </p:txBody>
        </p:sp>
      </p:grpSp>
      <p:sp>
        <p:nvSpPr>
          <p:cNvPr id="21" name="AutoShape 112"/>
          <p:cNvSpPr/>
          <p:nvPr>
            <p:custDataLst>
              <p:tags r:id="rId17"/>
            </p:custDataLst>
          </p:nvPr>
        </p:nvSpPr>
        <p:spPr bwMode="auto">
          <a:xfrm>
            <a:off x="3678152" y="2995452"/>
            <a:ext cx="481685" cy="479562"/>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sym typeface="Gill Sans" charset="0"/>
            </a:endParaRPr>
          </a:p>
        </p:txBody>
      </p:sp>
      <p:grpSp>
        <p:nvGrpSpPr>
          <p:cNvPr id="22" name="Group 124"/>
          <p:cNvGrpSpPr/>
          <p:nvPr>
            <p:custDataLst>
              <p:tags r:id="rId18"/>
            </p:custDataLst>
          </p:nvPr>
        </p:nvGrpSpPr>
        <p:grpSpPr>
          <a:xfrm>
            <a:off x="3668356" y="1848853"/>
            <a:ext cx="480904" cy="404582"/>
            <a:chOff x="5368132" y="2625725"/>
            <a:chExt cx="465138" cy="391319"/>
          </a:xfrm>
          <a:solidFill>
            <a:schemeClr val="bg1"/>
          </a:solidFill>
        </p:grpSpPr>
        <p:sp>
          <p:nvSpPr>
            <p:cNvPr id="23" name="AutoShape 120"/>
            <p:cNvSpPr/>
            <p:nvPr>
              <p:custDataLst>
                <p:tags r:id="rId19"/>
              </p:custDataLst>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sym typeface="Gill Sans" charset="0"/>
              </a:endParaRPr>
            </a:p>
          </p:txBody>
        </p:sp>
        <p:sp>
          <p:nvSpPr>
            <p:cNvPr id="24" name="AutoShape 121"/>
            <p:cNvSpPr/>
            <p:nvPr>
              <p:custDataLst>
                <p:tags r:id="rId20"/>
              </p:custDataLst>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sym typeface="Gill Sans" charset="0"/>
              </a:endParaRPr>
            </a:p>
          </p:txBody>
        </p:sp>
        <p:sp>
          <p:nvSpPr>
            <p:cNvPr id="25" name="AutoShape 122"/>
            <p:cNvSpPr/>
            <p:nvPr>
              <p:custDataLst>
                <p:tags r:id="rId21"/>
              </p:custDataLst>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sym typeface="Gill Sans" charset="0"/>
              </a:endParaRPr>
            </a:p>
          </p:txBody>
        </p:sp>
      </p:grpSp>
      <p:grpSp>
        <p:nvGrpSpPr>
          <p:cNvPr id="26" name="组合 25"/>
          <p:cNvGrpSpPr/>
          <p:nvPr>
            <p:custDataLst>
              <p:tags r:id="rId22"/>
            </p:custDataLst>
          </p:nvPr>
        </p:nvGrpSpPr>
        <p:grpSpPr>
          <a:xfrm>
            <a:off x="4825413" y="2995452"/>
            <a:ext cx="480084" cy="480084"/>
            <a:chOff x="3191434" y="2145028"/>
            <a:chExt cx="359165" cy="359165"/>
          </a:xfrm>
          <a:solidFill>
            <a:schemeClr val="bg1"/>
          </a:solidFill>
        </p:grpSpPr>
        <p:sp>
          <p:nvSpPr>
            <p:cNvPr id="27" name="AutoShape 123"/>
            <p:cNvSpPr/>
            <p:nvPr>
              <p:custDataLst>
                <p:tags r:id="rId23"/>
              </p:custDataLst>
            </p:nvPr>
          </p:nvSpPr>
          <p:spPr bwMode="auto">
            <a:xfrm>
              <a:off x="319143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sym typeface="Gill Sans" charset="0"/>
              </a:endParaRPr>
            </a:p>
          </p:txBody>
        </p:sp>
        <p:sp>
          <p:nvSpPr>
            <p:cNvPr id="28" name="AutoShape 124"/>
            <p:cNvSpPr/>
            <p:nvPr>
              <p:custDataLst>
                <p:tags r:id="rId24"/>
              </p:custDataLst>
            </p:nvPr>
          </p:nvSpPr>
          <p:spPr bwMode="auto">
            <a:xfrm>
              <a:off x="3292736" y="2245717"/>
              <a:ext cx="157173" cy="1571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sym typeface="Gill Sans" charset="0"/>
              </a:endParaRPr>
            </a:p>
          </p:txBody>
        </p:sp>
        <p:sp>
          <p:nvSpPr>
            <p:cNvPr id="29" name="AutoShape 125"/>
            <p:cNvSpPr/>
            <p:nvPr>
              <p:custDataLst>
                <p:tags r:id="rId25"/>
              </p:custDataLst>
            </p:nvPr>
          </p:nvSpPr>
          <p:spPr bwMode="auto">
            <a:xfrm>
              <a:off x="3325891" y="2279484"/>
              <a:ext cx="90253" cy="902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sym typeface="Gill Sans" charset="0"/>
              </a:endParaRPr>
            </a:p>
          </p:txBody>
        </p:sp>
      </p:grpSp>
      <p:sp>
        <p:nvSpPr>
          <p:cNvPr id="3" name="文本框 2"/>
          <p:cNvSpPr txBox="1"/>
          <p:nvPr/>
        </p:nvSpPr>
        <p:spPr>
          <a:xfrm>
            <a:off x="5998210" y="1771015"/>
            <a:ext cx="2972435" cy="575945"/>
          </a:xfrm>
          <a:prstGeom prst="rect">
            <a:avLst/>
          </a:prstGeom>
          <a:noFill/>
        </p:spPr>
        <p:txBody>
          <a:bodyPr wrap="square" rtlCol="0" anchor="t">
            <a:spAutoFit/>
          </a:bodyPr>
          <a:p>
            <a:pPr algn="l" defTabSz="685800">
              <a:lnSpc>
                <a:spcPct val="150000"/>
              </a:lnSpc>
              <a:buClr>
                <a:srgbClr val="E7E6E6">
                  <a:lumMod val="10000"/>
                </a:srgbClr>
              </a:buClr>
              <a:defRPr/>
            </a:pPr>
            <a:r>
              <a:rPr lang="en-US" altLang="zh-CN" sz="1050" noProof="0">
                <a:ln>
                  <a:noFill/>
                </a:ln>
                <a:solidFill>
                  <a:schemeClr val="accent3"/>
                </a:solidFill>
                <a:effectLst/>
                <a:uLnTx/>
                <a:uFillTx/>
                <a:latin typeface="Calibri Light" panose="020F0302020204030204"/>
                <a:ea typeface="微软雅黑" panose="020B0503020204020204" charset="-122"/>
                <a:cs typeface="+mn-ea"/>
                <a:sym typeface="+mn-lt"/>
              </a:rPr>
              <a:t>Enables users to monitor daily health metrics such </a:t>
            </a:r>
            <a:endParaRPr lang="en-US" altLang="zh-CN" sz="1050" noProof="0">
              <a:ln>
                <a:noFill/>
              </a:ln>
              <a:solidFill>
                <a:schemeClr val="accent3"/>
              </a:solidFill>
              <a:effectLst/>
              <a:uLnTx/>
              <a:uFillTx/>
              <a:latin typeface="Calibri Light" panose="020F0302020204030204"/>
              <a:ea typeface="微软雅黑" panose="020B0503020204020204" charset="-122"/>
              <a:cs typeface="+mn-ea"/>
              <a:sym typeface="+mn-lt"/>
            </a:endParaRPr>
          </a:p>
          <a:p>
            <a:pPr algn="l" defTabSz="685800">
              <a:lnSpc>
                <a:spcPct val="150000"/>
              </a:lnSpc>
              <a:buClr>
                <a:srgbClr val="E7E6E6">
                  <a:lumMod val="10000"/>
                </a:srgbClr>
              </a:buClr>
              <a:defRPr/>
            </a:pPr>
            <a:r>
              <a:rPr lang="en-US" altLang="zh-CN" sz="1050" noProof="0">
                <a:ln>
                  <a:noFill/>
                </a:ln>
                <a:solidFill>
                  <a:schemeClr val="accent3"/>
                </a:solidFill>
                <a:effectLst/>
                <a:uLnTx/>
                <a:uFillTx/>
                <a:latin typeface="Calibri Light" panose="020F0302020204030204"/>
                <a:ea typeface="微软雅黑" panose="020B0503020204020204" charset="-122"/>
                <a:cs typeface="+mn-ea"/>
                <a:sym typeface="+mn-lt"/>
              </a:rPr>
              <a:t>as blood pressure, weight, and more.</a:t>
            </a:r>
            <a:endParaRPr lang="en-US" altLang="zh-CN" sz="1050" noProof="0">
              <a:ln>
                <a:noFill/>
              </a:ln>
              <a:solidFill>
                <a:schemeClr val="accent3"/>
              </a:solidFill>
              <a:effectLst/>
              <a:uLnTx/>
              <a:uFillTx/>
              <a:latin typeface="Calibri Light" panose="020F0302020204030204"/>
              <a:ea typeface="微软雅黑" panose="020B0503020204020204" charset="-122"/>
              <a:cs typeface="+mn-ea"/>
              <a:sym typeface="+mn-lt"/>
            </a:endParaRPr>
          </a:p>
        </p:txBody>
      </p:sp>
      <p:pic>
        <p:nvPicPr>
          <p:cNvPr id="5" name="图片 4"/>
          <p:cNvPicPr>
            <a:picLocks noChangeAspect="1"/>
          </p:cNvPicPr>
          <p:nvPr/>
        </p:nvPicPr>
        <p:blipFill>
          <a:blip r:embed="rId26"/>
          <a:stretch>
            <a:fillRect/>
          </a:stretch>
        </p:blipFill>
        <p:spPr>
          <a:xfrm>
            <a:off x="5993130" y="3534410"/>
            <a:ext cx="861695" cy="1483360"/>
          </a:xfrm>
          <a:prstGeom prst="rect">
            <a:avLst/>
          </a:prstGeom>
        </p:spPr>
      </p:pic>
      <p:pic>
        <p:nvPicPr>
          <p:cNvPr id="6" name="图片 5"/>
          <p:cNvPicPr>
            <a:picLocks noChangeAspect="1"/>
          </p:cNvPicPr>
          <p:nvPr/>
        </p:nvPicPr>
        <p:blipFill>
          <a:blip r:embed="rId27"/>
          <a:stretch>
            <a:fillRect/>
          </a:stretch>
        </p:blipFill>
        <p:spPr>
          <a:xfrm>
            <a:off x="7054850" y="3534410"/>
            <a:ext cx="896620" cy="14833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PA_矩形 8"/>
          <p:cNvSpPr/>
          <p:nvPr>
            <p:custDataLst>
              <p:tags r:id="rId1"/>
            </p:custDataLst>
          </p:nvPr>
        </p:nvSpPr>
        <p:spPr>
          <a:xfrm>
            <a:off x="320675" y="1645920"/>
            <a:ext cx="8383270" cy="645160"/>
          </a:xfrm>
          <a:prstGeom prst="rect">
            <a:avLst/>
          </a:prstGeom>
        </p:spPr>
        <p:txBody>
          <a:bodyPr wrap="square">
            <a:spAutoFit/>
          </a:bodyPr>
          <a:lstStyle/>
          <a:p>
            <a:pPr defTabSz="685800"/>
            <a:r>
              <a:rPr lang="en-US" altLang="zh-CN" sz="3600" b="1" kern="0">
                <a:solidFill>
                  <a:srgbClr val="4D4D4D"/>
                </a:solidFill>
                <a:latin typeface="+mj-lt"/>
                <a:ea typeface="微软雅黑" panose="020B0503020204020204" charset="-122"/>
              </a:rPr>
              <a:t>Market Analysis</a:t>
            </a:r>
            <a:endParaRPr lang="en-US" altLang="zh-CN" sz="3600" b="1" kern="0">
              <a:solidFill>
                <a:srgbClr val="4D4D4D"/>
              </a:solidFill>
              <a:latin typeface="+mj-lt"/>
              <a:ea typeface="微软雅黑" panose="020B0503020204020204" charset="-122"/>
            </a:endParaRPr>
          </a:p>
        </p:txBody>
      </p:sp>
      <p:sp>
        <p:nvSpPr>
          <p:cNvPr id="17" name="矩形 16"/>
          <p:cNvSpPr/>
          <p:nvPr/>
        </p:nvSpPr>
        <p:spPr>
          <a:xfrm>
            <a:off x="351099" y="2571988"/>
            <a:ext cx="5034263" cy="737235"/>
          </a:xfrm>
          <a:prstGeom prst="rect">
            <a:avLst/>
          </a:prstGeom>
        </p:spPr>
        <p:txBody>
          <a:bodyPr wrap="square">
            <a:spAutoFit/>
          </a:bodyPr>
          <a:lstStyle/>
          <a:p>
            <a:pPr defTabSz="914400">
              <a:lnSpc>
                <a:spcPct val="150000"/>
              </a:lnSpc>
              <a:defRPr/>
            </a:pPr>
            <a:r>
              <a:rPr lang="en-US" altLang="zh-CN" sz="1400" kern="0">
                <a:solidFill>
                  <a:schemeClr val="tx1">
                    <a:lumMod val="65000"/>
                    <a:lumOff val="35000"/>
                  </a:schemeClr>
                </a:solidFill>
                <a:cs typeface="Arial" panose="020B0604020202020204" pitchFamily="34" charset="0"/>
              </a:rPr>
              <a:t>LifePulse serves individuals and healthcare institutions, addressing the increasing demand for remote health services. </a:t>
            </a:r>
            <a:endParaRPr lang="en-US" altLang="zh-CN" sz="1400" kern="0">
              <a:solidFill>
                <a:schemeClr val="tx1">
                  <a:lumMod val="65000"/>
                  <a:lumOff val="35000"/>
                </a:schemeClr>
              </a:solidFill>
              <a:cs typeface="Arial" panose="020B0604020202020204" pitchFamily="34" charset="0"/>
            </a:endParaRPr>
          </a:p>
        </p:txBody>
      </p:sp>
      <p:sp>
        <p:nvSpPr>
          <p:cNvPr id="18" name="PA_矩形 8"/>
          <p:cNvSpPr/>
          <p:nvPr>
            <p:custDataLst>
              <p:tags r:id="rId2"/>
            </p:custDataLst>
          </p:nvPr>
        </p:nvSpPr>
        <p:spPr>
          <a:xfrm>
            <a:off x="353869" y="516264"/>
            <a:ext cx="1004690" cy="923330"/>
          </a:xfrm>
          <a:prstGeom prst="rect">
            <a:avLst/>
          </a:prstGeom>
        </p:spPr>
        <p:txBody>
          <a:bodyPr wrap="square">
            <a:spAutoFit/>
          </a:bodyPr>
          <a:lstStyle/>
          <a:p>
            <a:pPr defTabSz="685800"/>
            <a:r>
              <a:rPr lang="en-US" altLang="zh-CN" sz="5400" b="1" kern="0">
                <a:solidFill>
                  <a:srgbClr val="4D4D4D"/>
                </a:solidFill>
                <a:latin typeface="+mj-lt"/>
                <a:ea typeface="微软雅黑" panose="020B0503020204020204" charset="-122"/>
              </a:rPr>
              <a:t>02</a:t>
            </a:r>
            <a:endParaRPr lang="en-US" altLang="zh-CN" sz="5400" b="1" kern="0">
              <a:solidFill>
                <a:srgbClr val="4D4D4D"/>
              </a:solidFill>
              <a:latin typeface="+mj-lt"/>
              <a:ea typeface="微软雅黑" panose="020B0503020204020204" charset="-122"/>
            </a:endParaRPr>
          </a:p>
        </p:txBody>
      </p:sp>
      <p:sp>
        <p:nvSpPr>
          <p:cNvPr id="19" name="矩形: 圆角 18"/>
          <p:cNvSpPr/>
          <p:nvPr/>
        </p:nvSpPr>
        <p:spPr>
          <a:xfrm>
            <a:off x="417097" y="3603185"/>
            <a:ext cx="1176906" cy="215060"/>
          </a:xfrm>
          <a:prstGeom prst="roundRect">
            <a:avLst>
              <a:gd name="adj" fmla="val 50000"/>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latin typeface="+mj-lt"/>
              </a:rPr>
              <a:t>PART TWO</a:t>
            </a:r>
            <a:endParaRPr lang="zh-CN" altLang="en-US" sz="1200">
              <a:solidFill>
                <a:schemeClr val="bg1"/>
              </a:solidFill>
              <a:latin typeface="+mj-lt"/>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29276"/>
          <p:cNvSpPr/>
          <p:nvPr/>
        </p:nvSpPr>
        <p:spPr>
          <a:xfrm>
            <a:off x="2893060" y="1146810"/>
            <a:ext cx="1600835" cy="1605915"/>
          </a:xfrm>
          <a:prstGeom prst="rect">
            <a:avLst/>
          </a:prstGeom>
          <a:solidFill>
            <a:srgbClr val="72AF2F"/>
          </a:solidFill>
          <a:ln w="12700" cap="flat">
            <a:noFill/>
            <a:miter lim="400000"/>
          </a:ln>
          <a:effectLst/>
        </p:spPr>
        <p:txBody>
          <a:bodyPr wrap="square" lIns="0" tIns="0" rIns="0" bIns="0" numCol="1" anchor="t">
            <a:noAutofit/>
          </a:bodyPr>
          <a:lstStyle/>
          <a:p>
            <a:pPr algn="ctr"/>
            <a:endParaRPr sz="1100">
              <a:latin typeface="HarmonyOS Sans SC" panose="00000500000000000000" pitchFamily="2" charset="-122"/>
              <a:ea typeface="HarmonyOS Sans SC" panose="00000500000000000000" pitchFamily="2" charset="-122"/>
              <a:sym typeface="HarmonyOS Sans SC" panose="00000500000000000000" pitchFamily="2" charset="-122"/>
            </a:endParaRPr>
          </a:p>
        </p:txBody>
      </p:sp>
      <p:sp>
        <p:nvSpPr>
          <p:cNvPr id="133" name="Shape 29277"/>
          <p:cNvSpPr/>
          <p:nvPr/>
        </p:nvSpPr>
        <p:spPr>
          <a:xfrm>
            <a:off x="4504055" y="1146810"/>
            <a:ext cx="1600835" cy="1605915"/>
          </a:xfrm>
          <a:prstGeom prst="rect">
            <a:avLst/>
          </a:prstGeom>
          <a:solidFill>
            <a:srgbClr val="002060"/>
          </a:solidFill>
          <a:ln w="12700" cap="flat">
            <a:noFill/>
            <a:miter lim="400000"/>
          </a:ln>
          <a:effectLst/>
        </p:spPr>
        <p:txBody>
          <a:bodyPr wrap="square" lIns="0" tIns="0" rIns="0" bIns="0" numCol="1" anchor="t">
            <a:noAutofit/>
          </a:bodyPr>
          <a:lstStyle/>
          <a:p>
            <a:pPr algn="ctr"/>
            <a:endParaRPr sz="1100">
              <a:latin typeface="HarmonyOS Sans SC" panose="00000500000000000000" pitchFamily="2" charset="-122"/>
              <a:ea typeface="HarmonyOS Sans SC" panose="00000500000000000000" pitchFamily="2" charset="-122"/>
              <a:sym typeface="HarmonyOS Sans SC" panose="00000500000000000000" pitchFamily="2" charset="-122"/>
            </a:endParaRPr>
          </a:p>
        </p:txBody>
      </p:sp>
      <p:sp>
        <p:nvSpPr>
          <p:cNvPr id="134" name="Shape 29278"/>
          <p:cNvSpPr/>
          <p:nvPr/>
        </p:nvSpPr>
        <p:spPr>
          <a:xfrm>
            <a:off x="2893060" y="2757805"/>
            <a:ext cx="1600835" cy="1605915"/>
          </a:xfrm>
          <a:prstGeom prst="rect">
            <a:avLst/>
          </a:prstGeom>
          <a:solidFill>
            <a:srgbClr val="002060"/>
          </a:solidFill>
          <a:ln w="12700" cap="flat">
            <a:noFill/>
            <a:miter lim="400000"/>
          </a:ln>
          <a:effectLst/>
        </p:spPr>
        <p:txBody>
          <a:bodyPr wrap="square" lIns="0" tIns="0" rIns="0" bIns="0" numCol="1" anchor="t">
            <a:noAutofit/>
          </a:bodyPr>
          <a:lstStyle/>
          <a:p>
            <a:pPr algn="ctr"/>
            <a:endParaRPr sz="1100">
              <a:latin typeface="HarmonyOS Sans SC" panose="00000500000000000000" pitchFamily="2" charset="-122"/>
              <a:ea typeface="HarmonyOS Sans SC" panose="00000500000000000000" pitchFamily="2" charset="-122"/>
              <a:sym typeface="HarmonyOS Sans SC" panose="00000500000000000000" pitchFamily="2" charset="-122"/>
            </a:endParaRPr>
          </a:p>
        </p:txBody>
      </p:sp>
      <p:sp>
        <p:nvSpPr>
          <p:cNvPr id="135" name="Shape 29279"/>
          <p:cNvSpPr/>
          <p:nvPr/>
        </p:nvSpPr>
        <p:spPr>
          <a:xfrm>
            <a:off x="4504055" y="2757805"/>
            <a:ext cx="1600835" cy="1605915"/>
          </a:xfrm>
          <a:prstGeom prst="rect">
            <a:avLst/>
          </a:prstGeom>
          <a:solidFill>
            <a:srgbClr val="72AF2F"/>
          </a:solidFill>
          <a:ln w="12700" cap="flat">
            <a:noFill/>
            <a:miter lim="400000"/>
          </a:ln>
          <a:effectLst/>
        </p:spPr>
        <p:txBody>
          <a:bodyPr wrap="square" lIns="0" tIns="0" rIns="0" bIns="0" numCol="1" anchor="t">
            <a:noAutofit/>
          </a:bodyPr>
          <a:lstStyle/>
          <a:p>
            <a:pPr algn="ctr"/>
            <a:endParaRPr sz="1100">
              <a:latin typeface="HarmonyOS Sans SC" panose="00000500000000000000" pitchFamily="2" charset="-122"/>
              <a:ea typeface="HarmonyOS Sans SC" panose="00000500000000000000" pitchFamily="2" charset="-122"/>
              <a:sym typeface="HarmonyOS Sans SC" panose="00000500000000000000" pitchFamily="2" charset="-122"/>
            </a:endParaRPr>
          </a:p>
        </p:txBody>
      </p:sp>
      <p:sp>
        <p:nvSpPr>
          <p:cNvPr id="136" name="Shape 29281"/>
          <p:cNvSpPr/>
          <p:nvPr/>
        </p:nvSpPr>
        <p:spPr>
          <a:xfrm>
            <a:off x="2230120" y="2759710"/>
            <a:ext cx="2263775" cy="22713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21600" y="0"/>
                </a:lnTo>
                <a:lnTo>
                  <a:pt x="0" y="0"/>
                </a:lnTo>
                <a:close/>
              </a:path>
            </a:pathLst>
          </a:custGeom>
          <a:solidFill>
            <a:srgbClr val="0070C0"/>
          </a:solidFill>
          <a:ln w="12700" cap="flat">
            <a:noFill/>
            <a:miter lim="400000"/>
          </a:ln>
          <a:effectLst/>
        </p:spPr>
        <p:txBody>
          <a:bodyPr wrap="square" lIns="0" tIns="0" rIns="0" bIns="0" numCol="1" anchor="t">
            <a:noAutofit/>
          </a:bodyPr>
          <a:lstStyle/>
          <a:p>
            <a:pPr algn="ctr"/>
            <a:endParaRPr sz="1100">
              <a:latin typeface="HarmonyOS Sans SC" panose="00000500000000000000" pitchFamily="2" charset="-122"/>
              <a:ea typeface="HarmonyOS Sans SC" panose="00000500000000000000" pitchFamily="2" charset="-122"/>
              <a:sym typeface="HarmonyOS Sans SC" panose="00000500000000000000" pitchFamily="2" charset="-122"/>
            </a:endParaRPr>
          </a:p>
        </p:txBody>
      </p:sp>
      <p:sp>
        <p:nvSpPr>
          <p:cNvPr id="137" name="Shape 29282"/>
          <p:cNvSpPr/>
          <p:nvPr/>
        </p:nvSpPr>
        <p:spPr>
          <a:xfrm flipH="1">
            <a:off x="4508500" y="2759710"/>
            <a:ext cx="2263775" cy="22713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21600" y="0"/>
                </a:lnTo>
                <a:lnTo>
                  <a:pt x="0" y="0"/>
                </a:lnTo>
                <a:close/>
              </a:path>
            </a:pathLst>
          </a:custGeom>
          <a:solidFill>
            <a:srgbClr val="92D050"/>
          </a:solidFill>
          <a:ln w="12700" cap="flat">
            <a:noFill/>
            <a:miter lim="400000"/>
          </a:ln>
          <a:effectLst/>
        </p:spPr>
        <p:txBody>
          <a:bodyPr wrap="square" lIns="50800" tIns="50800" rIns="50800" bIns="50800" numCol="1" anchor="ctr">
            <a:noAutofit/>
          </a:bodyPr>
          <a:lstStyle/>
          <a:p>
            <a:pPr algn="ctr"/>
            <a:endParaRPr sz="1100">
              <a:latin typeface="HarmonyOS Sans SC" panose="00000500000000000000" pitchFamily="2" charset="-122"/>
              <a:ea typeface="HarmonyOS Sans SC" panose="00000500000000000000" pitchFamily="2" charset="-122"/>
              <a:sym typeface="HarmonyOS Sans SC" panose="00000500000000000000" pitchFamily="2" charset="-122"/>
            </a:endParaRPr>
          </a:p>
        </p:txBody>
      </p:sp>
      <p:sp>
        <p:nvSpPr>
          <p:cNvPr id="138" name="Shape 29283"/>
          <p:cNvSpPr/>
          <p:nvPr/>
        </p:nvSpPr>
        <p:spPr>
          <a:xfrm rot="10800000" flipH="1">
            <a:off x="2230120" y="481330"/>
            <a:ext cx="2263775" cy="22713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21600" y="0"/>
                </a:lnTo>
                <a:lnTo>
                  <a:pt x="0" y="0"/>
                </a:lnTo>
                <a:close/>
              </a:path>
            </a:pathLst>
          </a:custGeom>
          <a:solidFill>
            <a:srgbClr val="92D050"/>
          </a:solidFill>
          <a:ln w="12700" cap="flat">
            <a:noFill/>
            <a:miter lim="400000"/>
          </a:ln>
          <a:effectLst/>
        </p:spPr>
        <p:txBody>
          <a:bodyPr wrap="square" lIns="0" tIns="0" rIns="0" bIns="0" numCol="1" anchor="t">
            <a:noAutofit/>
          </a:bodyPr>
          <a:lstStyle/>
          <a:p>
            <a:pPr algn="ctr"/>
            <a:endParaRPr sz="1100">
              <a:latin typeface="HarmonyOS Sans SC" panose="00000500000000000000" pitchFamily="2" charset="-122"/>
              <a:ea typeface="HarmonyOS Sans SC" panose="00000500000000000000" pitchFamily="2" charset="-122"/>
              <a:sym typeface="HarmonyOS Sans SC" panose="00000500000000000000" pitchFamily="2" charset="-122"/>
            </a:endParaRPr>
          </a:p>
        </p:txBody>
      </p:sp>
      <p:sp>
        <p:nvSpPr>
          <p:cNvPr id="139" name="Shape 29284"/>
          <p:cNvSpPr/>
          <p:nvPr/>
        </p:nvSpPr>
        <p:spPr>
          <a:xfrm rot="10800000">
            <a:off x="4508500" y="481330"/>
            <a:ext cx="2263775" cy="22713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21600" y="0"/>
                </a:lnTo>
                <a:lnTo>
                  <a:pt x="0" y="0"/>
                </a:lnTo>
                <a:close/>
              </a:path>
            </a:pathLst>
          </a:custGeom>
          <a:solidFill>
            <a:srgbClr val="0070C0"/>
          </a:solidFill>
          <a:ln w="12700" cap="flat">
            <a:noFill/>
            <a:miter lim="400000"/>
          </a:ln>
          <a:effectLst/>
        </p:spPr>
        <p:txBody>
          <a:bodyPr wrap="square" lIns="0" tIns="0" rIns="0" bIns="0" numCol="1" anchor="t">
            <a:noAutofit/>
          </a:bodyPr>
          <a:lstStyle/>
          <a:p>
            <a:pPr algn="ctr"/>
            <a:endParaRPr sz="1100">
              <a:ln>
                <a:solidFill>
                  <a:srgbClr val="00B0F0"/>
                </a:solidFill>
              </a:ln>
              <a:latin typeface="HarmonyOS Sans SC" panose="00000500000000000000" pitchFamily="2" charset="-122"/>
              <a:ea typeface="HarmonyOS Sans SC" panose="00000500000000000000" pitchFamily="2" charset="-122"/>
              <a:sym typeface="HarmonyOS Sans SC" panose="00000500000000000000" pitchFamily="2" charset="-122"/>
            </a:endParaRPr>
          </a:p>
        </p:txBody>
      </p:sp>
      <p:sp>
        <p:nvSpPr>
          <p:cNvPr id="140" name="Shape 29286"/>
          <p:cNvSpPr/>
          <p:nvPr/>
        </p:nvSpPr>
        <p:spPr>
          <a:xfrm>
            <a:off x="4258310" y="2524760"/>
            <a:ext cx="338455" cy="448310"/>
          </a:xfrm>
          <a:custGeom>
            <a:avLst/>
            <a:gdLst/>
            <a:ahLst/>
            <a:cxnLst>
              <a:cxn ang="0">
                <a:pos x="wd2" y="hd2"/>
              </a:cxn>
              <a:cxn ang="5400000">
                <a:pos x="wd2" y="hd2"/>
              </a:cxn>
              <a:cxn ang="10800000">
                <a:pos x="wd2" y="hd2"/>
              </a:cxn>
              <a:cxn ang="16200000">
                <a:pos x="wd2" y="hd2"/>
              </a:cxn>
            </a:cxnLst>
            <a:rect l="0" t="0" r="r" b="b"/>
            <a:pathLst>
              <a:path w="21350" h="21600" extrusionOk="0">
                <a:moveTo>
                  <a:pt x="16784" y="1264"/>
                </a:moveTo>
                <a:cubicBezTo>
                  <a:pt x="16363" y="1078"/>
                  <a:pt x="15824" y="1189"/>
                  <a:pt x="15581" y="1511"/>
                </a:cubicBezTo>
                <a:lnTo>
                  <a:pt x="14280" y="3236"/>
                </a:lnTo>
                <a:cubicBezTo>
                  <a:pt x="14867" y="3417"/>
                  <a:pt x="15381" y="3636"/>
                  <a:pt x="15831" y="3874"/>
                </a:cubicBezTo>
                <a:lnTo>
                  <a:pt x="17106" y="2185"/>
                </a:lnTo>
                <a:cubicBezTo>
                  <a:pt x="17349" y="1863"/>
                  <a:pt x="17205" y="1451"/>
                  <a:pt x="16784" y="1264"/>
                </a:cubicBezTo>
                <a:close/>
                <a:moveTo>
                  <a:pt x="21233" y="4689"/>
                </a:moveTo>
                <a:cubicBezTo>
                  <a:pt x="20988" y="4366"/>
                  <a:pt x="20450" y="4256"/>
                  <a:pt x="20028" y="4442"/>
                </a:cubicBezTo>
                <a:lnTo>
                  <a:pt x="17841" y="5408"/>
                </a:lnTo>
                <a:cubicBezTo>
                  <a:pt x="18203" y="5799"/>
                  <a:pt x="18487" y="6197"/>
                  <a:pt x="18711" y="6581"/>
                </a:cubicBezTo>
                <a:lnTo>
                  <a:pt x="20909" y="5610"/>
                </a:lnTo>
                <a:cubicBezTo>
                  <a:pt x="21331" y="5423"/>
                  <a:pt x="21475" y="5012"/>
                  <a:pt x="21233" y="4689"/>
                </a:cubicBezTo>
                <a:close/>
                <a:moveTo>
                  <a:pt x="1322" y="4393"/>
                </a:moveTo>
                <a:cubicBezTo>
                  <a:pt x="900" y="4207"/>
                  <a:pt x="362" y="4317"/>
                  <a:pt x="118" y="4640"/>
                </a:cubicBezTo>
                <a:cubicBezTo>
                  <a:pt x="-125" y="4963"/>
                  <a:pt x="19" y="5375"/>
                  <a:pt x="441" y="5561"/>
                </a:cubicBezTo>
                <a:lnTo>
                  <a:pt x="2633" y="6530"/>
                </a:lnTo>
                <a:cubicBezTo>
                  <a:pt x="2861" y="6146"/>
                  <a:pt x="3149" y="5751"/>
                  <a:pt x="3514" y="5362"/>
                </a:cubicBezTo>
                <a:cubicBezTo>
                  <a:pt x="3514" y="5362"/>
                  <a:pt x="1322" y="4393"/>
                  <a:pt x="1322" y="4393"/>
                </a:cubicBezTo>
                <a:close/>
                <a:moveTo>
                  <a:pt x="5797" y="1483"/>
                </a:moveTo>
                <a:cubicBezTo>
                  <a:pt x="5553" y="1160"/>
                  <a:pt x="5015" y="1050"/>
                  <a:pt x="4593" y="1236"/>
                </a:cubicBezTo>
                <a:cubicBezTo>
                  <a:pt x="4173" y="1422"/>
                  <a:pt x="4029" y="1834"/>
                  <a:pt x="4272" y="2157"/>
                </a:cubicBezTo>
                <a:lnTo>
                  <a:pt x="5544" y="3843"/>
                </a:lnTo>
                <a:cubicBezTo>
                  <a:pt x="5997" y="3607"/>
                  <a:pt x="6514" y="3392"/>
                  <a:pt x="7103" y="3215"/>
                </a:cubicBezTo>
                <a:cubicBezTo>
                  <a:pt x="7103" y="3215"/>
                  <a:pt x="5797" y="1483"/>
                  <a:pt x="5797" y="1483"/>
                </a:cubicBezTo>
                <a:close/>
                <a:moveTo>
                  <a:pt x="10693" y="0"/>
                </a:moveTo>
                <a:cubicBezTo>
                  <a:pt x="10208" y="0"/>
                  <a:pt x="9813" y="302"/>
                  <a:pt x="9813" y="674"/>
                </a:cubicBezTo>
                <a:lnTo>
                  <a:pt x="9813" y="2753"/>
                </a:lnTo>
                <a:cubicBezTo>
                  <a:pt x="10026" y="2740"/>
                  <a:pt x="11348" y="2744"/>
                  <a:pt x="11574" y="2758"/>
                </a:cubicBezTo>
                <a:lnTo>
                  <a:pt x="11574" y="674"/>
                </a:lnTo>
                <a:cubicBezTo>
                  <a:pt x="11574" y="302"/>
                  <a:pt x="11180" y="0"/>
                  <a:pt x="10693" y="0"/>
                </a:cubicBezTo>
                <a:close/>
                <a:moveTo>
                  <a:pt x="18428" y="9068"/>
                </a:moveTo>
                <a:cubicBezTo>
                  <a:pt x="18228" y="7091"/>
                  <a:pt x="16423" y="3572"/>
                  <a:pt x="10662" y="3572"/>
                </a:cubicBezTo>
                <a:cubicBezTo>
                  <a:pt x="10661" y="3572"/>
                  <a:pt x="10660" y="3572"/>
                  <a:pt x="10659" y="3572"/>
                </a:cubicBezTo>
                <a:cubicBezTo>
                  <a:pt x="10658" y="3572"/>
                  <a:pt x="10658" y="3572"/>
                  <a:pt x="10657" y="3572"/>
                </a:cubicBezTo>
                <a:cubicBezTo>
                  <a:pt x="10656" y="3572"/>
                  <a:pt x="10655" y="3572"/>
                  <a:pt x="10655" y="3572"/>
                </a:cubicBezTo>
                <a:cubicBezTo>
                  <a:pt x="10654" y="3572"/>
                  <a:pt x="10653" y="3572"/>
                  <a:pt x="10652" y="3572"/>
                </a:cubicBezTo>
                <a:cubicBezTo>
                  <a:pt x="4890" y="3572"/>
                  <a:pt x="3086" y="7091"/>
                  <a:pt x="2886" y="9068"/>
                </a:cubicBezTo>
                <a:cubicBezTo>
                  <a:pt x="2715" y="10852"/>
                  <a:pt x="4327" y="12514"/>
                  <a:pt x="4510" y="12775"/>
                </a:cubicBezTo>
                <a:cubicBezTo>
                  <a:pt x="4810" y="13201"/>
                  <a:pt x="6695" y="14825"/>
                  <a:pt x="6762" y="15807"/>
                </a:cubicBezTo>
                <a:cubicBezTo>
                  <a:pt x="6855" y="17159"/>
                  <a:pt x="7070" y="17195"/>
                  <a:pt x="7930" y="17355"/>
                </a:cubicBezTo>
                <a:cubicBezTo>
                  <a:pt x="8807" y="17519"/>
                  <a:pt x="12507" y="17519"/>
                  <a:pt x="13383" y="17355"/>
                </a:cubicBezTo>
                <a:cubicBezTo>
                  <a:pt x="14243" y="17195"/>
                  <a:pt x="14459" y="17159"/>
                  <a:pt x="14552" y="15807"/>
                </a:cubicBezTo>
                <a:cubicBezTo>
                  <a:pt x="14619" y="14825"/>
                  <a:pt x="16504" y="13201"/>
                  <a:pt x="16803" y="12775"/>
                </a:cubicBezTo>
                <a:cubicBezTo>
                  <a:pt x="16987" y="12514"/>
                  <a:pt x="18599" y="10852"/>
                  <a:pt x="18428" y="9068"/>
                </a:cubicBezTo>
                <a:close/>
                <a:moveTo>
                  <a:pt x="13756" y="19204"/>
                </a:moveTo>
                <a:cubicBezTo>
                  <a:pt x="13756" y="18991"/>
                  <a:pt x="13530" y="18817"/>
                  <a:pt x="13251" y="18817"/>
                </a:cubicBezTo>
                <a:lnTo>
                  <a:pt x="8063" y="18817"/>
                </a:lnTo>
                <a:cubicBezTo>
                  <a:pt x="7783" y="18817"/>
                  <a:pt x="7557" y="18991"/>
                  <a:pt x="7557" y="19204"/>
                </a:cubicBezTo>
                <a:lnTo>
                  <a:pt x="7557" y="19204"/>
                </a:lnTo>
                <a:cubicBezTo>
                  <a:pt x="7557" y="19418"/>
                  <a:pt x="7783" y="19591"/>
                  <a:pt x="8063" y="19591"/>
                </a:cubicBezTo>
                <a:lnTo>
                  <a:pt x="13251" y="19591"/>
                </a:lnTo>
                <a:cubicBezTo>
                  <a:pt x="13530" y="19591"/>
                  <a:pt x="13756" y="19418"/>
                  <a:pt x="13756" y="19204"/>
                </a:cubicBezTo>
                <a:cubicBezTo>
                  <a:pt x="13756" y="19204"/>
                  <a:pt x="13756" y="19204"/>
                  <a:pt x="13756" y="19204"/>
                </a:cubicBezTo>
                <a:close/>
                <a:moveTo>
                  <a:pt x="13756" y="18147"/>
                </a:moveTo>
                <a:cubicBezTo>
                  <a:pt x="13756" y="17934"/>
                  <a:pt x="13530" y="17761"/>
                  <a:pt x="13251" y="17761"/>
                </a:cubicBezTo>
                <a:lnTo>
                  <a:pt x="8063" y="17761"/>
                </a:lnTo>
                <a:cubicBezTo>
                  <a:pt x="7783" y="17761"/>
                  <a:pt x="7557" y="17934"/>
                  <a:pt x="7557" y="18147"/>
                </a:cubicBezTo>
                <a:lnTo>
                  <a:pt x="7557" y="18147"/>
                </a:lnTo>
                <a:cubicBezTo>
                  <a:pt x="7557" y="18361"/>
                  <a:pt x="7783" y="18535"/>
                  <a:pt x="8063" y="18535"/>
                </a:cubicBezTo>
                <a:lnTo>
                  <a:pt x="13251" y="18535"/>
                </a:lnTo>
                <a:cubicBezTo>
                  <a:pt x="13530" y="18535"/>
                  <a:pt x="13756" y="18361"/>
                  <a:pt x="13756" y="18147"/>
                </a:cubicBezTo>
                <a:cubicBezTo>
                  <a:pt x="13756" y="18147"/>
                  <a:pt x="13756" y="18147"/>
                  <a:pt x="13756" y="18147"/>
                </a:cubicBezTo>
                <a:close/>
                <a:moveTo>
                  <a:pt x="8400" y="19874"/>
                </a:moveTo>
                <a:lnTo>
                  <a:pt x="12913" y="19874"/>
                </a:lnTo>
                <a:cubicBezTo>
                  <a:pt x="12913" y="20827"/>
                  <a:pt x="11903" y="21600"/>
                  <a:pt x="10657" y="21600"/>
                </a:cubicBezTo>
                <a:cubicBezTo>
                  <a:pt x="9411" y="21600"/>
                  <a:pt x="8400" y="20827"/>
                  <a:pt x="8400" y="19874"/>
                </a:cubicBezTo>
                <a:close/>
              </a:path>
            </a:pathLst>
          </a:custGeom>
          <a:solidFill>
            <a:srgbClr val="FFFFFF"/>
          </a:solidFill>
          <a:ln w="12700" cap="flat">
            <a:noFill/>
            <a:miter lim="400000"/>
          </a:ln>
          <a:effectLst/>
        </p:spPr>
        <p:txBody>
          <a:bodyPr wrap="square" lIns="0" tIns="0" rIns="0" bIns="0" numCol="1" anchor="ctr">
            <a:noAutofit/>
          </a:bodyPr>
          <a:lstStyle/>
          <a:p>
            <a:pPr algn="ctr"/>
            <a:endParaRPr sz="1100">
              <a:latin typeface="HarmonyOS Sans SC" panose="00000500000000000000" pitchFamily="2" charset="-122"/>
              <a:ea typeface="HarmonyOS Sans SC" panose="00000500000000000000" pitchFamily="2" charset="-122"/>
              <a:sym typeface="HarmonyOS Sans SC" panose="00000500000000000000" pitchFamily="2" charset="-122"/>
            </a:endParaRPr>
          </a:p>
        </p:txBody>
      </p:sp>
      <p:sp>
        <p:nvSpPr>
          <p:cNvPr id="141" name="Shape 29287"/>
          <p:cNvSpPr/>
          <p:nvPr/>
        </p:nvSpPr>
        <p:spPr>
          <a:xfrm>
            <a:off x="3841750" y="2091690"/>
            <a:ext cx="1312545" cy="1316990"/>
          </a:xfrm>
          <a:prstGeom prst="ellipse">
            <a:avLst/>
          </a:prstGeom>
          <a:solidFill>
            <a:srgbClr val="FFFFFF"/>
          </a:solidFill>
          <a:ln w="12700" cap="flat">
            <a:noFill/>
            <a:miter lim="400000"/>
          </a:ln>
          <a:effectLst/>
        </p:spPr>
        <p:txBody>
          <a:bodyPr wrap="square" lIns="0" tIns="0" rIns="0" bIns="0" numCol="1" anchor="ctr">
            <a:noAutofit/>
          </a:bodyPr>
          <a:lstStyle/>
          <a:p>
            <a:pPr algn="ctr"/>
            <a:r>
              <a:rPr lang="en-US" sz="2400">
                <a:latin typeface="Algerian" panose="04020705040A02060702" charset="0"/>
                <a:ea typeface="华文彩云" panose="02010800040101010101" charset="-122"/>
                <a:cs typeface="Algerian" panose="04020705040A02060702" charset="0"/>
                <a:sym typeface="HarmonyOS Sans SC" panose="00000500000000000000" pitchFamily="2" charset="-122"/>
              </a:rPr>
              <a:t>PEST</a:t>
            </a:r>
            <a:endParaRPr lang="en-US" sz="2400">
              <a:latin typeface="Algerian" panose="04020705040A02060702" charset="0"/>
              <a:ea typeface="华文彩云" panose="02010800040101010101" charset="-122"/>
              <a:cs typeface="Algerian" panose="04020705040A02060702" charset="0"/>
              <a:sym typeface="HarmonyOS Sans SC" panose="00000500000000000000" pitchFamily="2" charset="-122"/>
            </a:endParaRPr>
          </a:p>
        </p:txBody>
      </p:sp>
      <p:sp>
        <p:nvSpPr>
          <p:cNvPr id="142" name="Shape 29291"/>
          <p:cNvSpPr/>
          <p:nvPr/>
        </p:nvSpPr>
        <p:spPr>
          <a:xfrm rot="18900000">
            <a:off x="2867660" y="1823720"/>
            <a:ext cx="1649730" cy="233045"/>
          </a:xfrm>
          <a:prstGeom prst="rect">
            <a:avLst/>
          </a:prstGeom>
          <a:noFill/>
          <a:ln w="12700" cap="flat">
            <a:noFill/>
            <a:miter lim="400000"/>
          </a:ln>
          <a:effectLst/>
        </p:spPr>
        <p:txBody>
          <a:bodyPr wrap="square" lIns="0" tIns="0" rIns="0" bIns="0" numCol="1" anchor="ctr">
            <a:noAutofit/>
          </a:bodyPr>
          <a:lstStyle>
            <a:lvl1pPr defTabSz="584200">
              <a:lnSpc>
                <a:spcPct val="100000"/>
              </a:lnSpc>
              <a:spcBef>
                <a:spcPts val="0"/>
              </a:spcBef>
              <a:defRPr sz="2500" cap="all">
                <a:solidFill>
                  <a:srgbClr val="FFFFFF"/>
                </a:solidFill>
                <a:latin typeface="Helvetica Neue Light"/>
                <a:ea typeface="Helvetica Neue Light"/>
                <a:cs typeface="Helvetica Neue Light"/>
                <a:sym typeface="Helvetica Neue Light"/>
              </a:defRPr>
            </a:lvl1pPr>
          </a:lstStyle>
          <a:p>
            <a:pPr algn="ctr"/>
            <a:r>
              <a:rPr lang="en-US" altLang="zh-CN" sz="1600" dirty="0">
                <a:latin typeface="HarmonyOS Sans SC" panose="00000500000000000000" pitchFamily="2" charset="-122"/>
                <a:ea typeface="HarmonyOS Sans SC" panose="00000500000000000000" pitchFamily="2" charset="-122"/>
                <a:cs typeface="HarmonyOS Sans SC" panose="00000500000000000000" pitchFamily="2" charset="-122"/>
                <a:sym typeface="HarmonyOS Sans SC" panose="00000500000000000000" pitchFamily="2" charset="-122"/>
              </a:rPr>
              <a:t>political</a:t>
            </a:r>
            <a:endParaRPr lang="en-US" altLang="zh-CN" sz="1600" dirty="0">
              <a:latin typeface="HarmonyOS Sans SC" panose="00000500000000000000" pitchFamily="2" charset="-122"/>
              <a:ea typeface="HarmonyOS Sans SC" panose="00000500000000000000" pitchFamily="2" charset="-122"/>
              <a:cs typeface="HarmonyOS Sans SC" panose="00000500000000000000" pitchFamily="2" charset="-122"/>
              <a:sym typeface="HarmonyOS Sans SC" panose="00000500000000000000" pitchFamily="2" charset="-122"/>
            </a:endParaRPr>
          </a:p>
        </p:txBody>
      </p:sp>
      <p:sp>
        <p:nvSpPr>
          <p:cNvPr id="143" name="Shape 29292"/>
          <p:cNvSpPr/>
          <p:nvPr/>
        </p:nvSpPr>
        <p:spPr>
          <a:xfrm rot="2700000">
            <a:off x="4478020" y="1831340"/>
            <a:ext cx="1649730" cy="233045"/>
          </a:xfrm>
          <a:prstGeom prst="rect">
            <a:avLst/>
          </a:prstGeom>
          <a:noFill/>
          <a:ln w="12700" cap="flat">
            <a:noFill/>
            <a:miter lim="400000"/>
          </a:ln>
          <a:effectLst/>
        </p:spPr>
        <p:txBody>
          <a:bodyPr wrap="square" lIns="0" tIns="0" rIns="0" bIns="0" numCol="1" anchor="ctr">
            <a:noAutofit/>
          </a:bodyPr>
          <a:lstStyle>
            <a:lvl1pPr defTabSz="584200">
              <a:lnSpc>
                <a:spcPct val="100000"/>
              </a:lnSpc>
              <a:spcBef>
                <a:spcPts val="0"/>
              </a:spcBef>
              <a:defRPr sz="2500" cap="all">
                <a:solidFill>
                  <a:srgbClr val="FFFFFF"/>
                </a:solidFill>
                <a:latin typeface="Helvetica Neue Light"/>
                <a:ea typeface="Helvetica Neue Light"/>
                <a:cs typeface="Helvetica Neue Light"/>
                <a:sym typeface="Helvetica Neue Light"/>
              </a:defRPr>
            </a:lvl1pPr>
          </a:lstStyle>
          <a:p>
            <a:pPr algn="ctr"/>
            <a:r>
              <a:rPr lang="en-US" altLang="zh-CN" sz="1600" dirty="0">
                <a:latin typeface="HarmonyOS Sans SC" panose="00000500000000000000" pitchFamily="2" charset="-122"/>
                <a:ea typeface="HarmonyOS Sans SC" panose="00000500000000000000" pitchFamily="2" charset="-122"/>
                <a:cs typeface="HarmonyOS Sans SC" panose="00000500000000000000" pitchFamily="2" charset="-122"/>
                <a:sym typeface="HarmonyOS Sans SC" panose="00000500000000000000" pitchFamily="2" charset="-122"/>
              </a:rPr>
              <a:t>Economic</a:t>
            </a:r>
            <a:endParaRPr lang="en-US" altLang="zh-CN" sz="1600" dirty="0">
              <a:latin typeface="HarmonyOS Sans SC" panose="00000500000000000000" pitchFamily="2" charset="-122"/>
              <a:ea typeface="HarmonyOS Sans SC" panose="00000500000000000000" pitchFamily="2" charset="-122"/>
              <a:cs typeface="HarmonyOS Sans SC" panose="00000500000000000000" pitchFamily="2" charset="-122"/>
              <a:sym typeface="HarmonyOS Sans SC" panose="00000500000000000000" pitchFamily="2" charset="-122"/>
            </a:endParaRPr>
          </a:p>
        </p:txBody>
      </p:sp>
      <p:sp>
        <p:nvSpPr>
          <p:cNvPr id="144" name="Shape 29293"/>
          <p:cNvSpPr/>
          <p:nvPr/>
        </p:nvSpPr>
        <p:spPr>
          <a:xfrm rot="2700000">
            <a:off x="2867025" y="3448685"/>
            <a:ext cx="1649730" cy="233045"/>
          </a:xfrm>
          <a:prstGeom prst="rect">
            <a:avLst/>
          </a:prstGeom>
          <a:noFill/>
          <a:ln w="12700" cap="flat">
            <a:noFill/>
            <a:miter lim="400000"/>
          </a:ln>
          <a:effectLst/>
        </p:spPr>
        <p:txBody>
          <a:bodyPr wrap="square" lIns="0" tIns="0" rIns="0" bIns="0" numCol="1" anchor="ctr">
            <a:noAutofit/>
          </a:bodyPr>
          <a:lstStyle>
            <a:lvl1pPr defTabSz="584200">
              <a:lnSpc>
                <a:spcPct val="100000"/>
              </a:lnSpc>
              <a:spcBef>
                <a:spcPts val="0"/>
              </a:spcBef>
              <a:defRPr sz="2500" cap="all">
                <a:solidFill>
                  <a:srgbClr val="FFFFFF"/>
                </a:solidFill>
                <a:latin typeface="Helvetica Neue Light"/>
                <a:ea typeface="Helvetica Neue Light"/>
                <a:cs typeface="Helvetica Neue Light"/>
                <a:sym typeface="Helvetica Neue Light"/>
              </a:defRPr>
            </a:lvl1pPr>
          </a:lstStyle>
          <a:p>
            <a:pPr algn="ctr"/>
            <a:r>
              <a:rPr lang="en-US" altLang="zh-CN" sz="1600" dirty="0">
                <a:latin typeface="HarmonyOS Sans SC" panose="00000500000000000000" pitchFamily="2" charset="-122"/>
                <a:ea typeface="HarmonyOS Sans SC" panose="00000500000000000000" pitchFamily="2" charset="-122"/>
                <a:cs typeface="HarmonyOS Sans SC" panose="00000500000000000000" pitchFamily="2" charset="-122"/>
                <a:sym typeface="HarmonyOS Sans SC" panose="00000500000000000000" pitchFamily="2" charset="-122"/>
              </a:rPr>
              <a:t>social</a:t>
            </a:r>
            <a:endParaRPr lang="en-US" altLang="zh-CN" sz="1600" dirty="0">
              <a:latin typeface="HarmonyOS Sans SC" panose="00000500000000000000" pitchFamily="2" charset="-122"/>
              <a:ea typeface="HarmonyOS Sans SC" panose="00000500000000000000" pitchFamily="2" charset="-122"/>
              <a:cs typeface="HarmonyOS Sans SC" panose="00000500000000000000" pitchFamily="2" charset="-122"/>
              <a:sym typeface="HarmonyOS Sans SC" panose="00000500000000000000" pitchFamily="2" charset="-122"/>
            </a:endParaRPr>
          </a:p>
        </p:txBody>
      </p:sp>
      <p:sp>
        <p:nvSpPr>
          <p:cNvPr id="145" name="Shape 29294"/>
          <p:cNvSpPr/>
          <p:nvPr/>
        </p:nvSpPr>
        <p:spPr>
          <a:xfrm rot="18900000">
            <a:off x="4478655" y="3441065"/>
            <a:ext cx="1649730" cy="233045"/>
          </a:xfrm>
          <a:prstGeom prst="rect">
            <a:avLst/>
          </a:prstGeom>
          <a:noFill/>
          <a:ln w="12700" cap="flat">
            <a:noFill/>
            <a:miter lim="400000"/>
          </a:ln>
          <a:effectLst/>
        </p:spPr>
        <p:txBody>
          <a:bodyPr wrap="square" lIns="0" tIns="0" rIns="0" bIns="0" numCol="1" anchor="ctr">
            <a:noAutofit/>
          </a:bodyPr>
          <a:lstStyle>
            <a:lvl1pPr defTabSz="584200">
              <a:lnSpc>
                <a:spcPct val="100000"/>
              </a:lnSpc>
              <a:spcBef>
                <a:spcPts val="0"/>
              </a:spcBef>
              <a:defRPr sz="2500" cap="all">
                <a:solidFill>
                  <a:srgbClr val="FFFFFF"/>
                </a:solidFill>
                <a:latin typeface="Helvetica Neue Light"/>
                <a:ea typeface="Helvetica Neue Light"/>
                <a:cs typeface="Helvetica Neue Light"/>
                <a:sym typeface="Helvetica Neue Light"/>
              </a:defRPr>
            </a:lvl1pPr>
          </a:lstStyle>
          <a:p>
            <a:pPr algn="ctr"/>
            <a:r>
              <a:rPr lang="en-US" altLang="zh-CN" sz="1600" dirty="0">
                <a:latin typeface="HarmonyOS Sans SC" panose="00000500000000000000" pitchFamily="2" charset="-122"/>
                <a:ea typeface="HarmonyOS Sans SC" panose="00000500000000000000" pitchFamily="2" charset="-122"/>
                <a:cs typeface="HarmonyOS Sans SC" panose="00000500000000000000" pitchFamily="2" charset="-122"/>
                <a:sym typeface="HarmonyOS Sans SC" panose="00000500000000000000" pitchFamily="2" charset="-122"/>
              </a:rPr>
              <a:t>Technology</a:t>
            </a:r>
            <a:endParaRPr lang="en-US" altLang="zh-CN" sz="1600" dirty="0">
              <a:latin typeface="HarmonyOS Sans SC" panose="00000500000000000000" pitchFamily="2" charset="-122"/>
              <a:ea typeface="HarmonyOS Sans SC" panose="00000500000000000000" pitchFamily="2" charset="-122"/>
              <a:cs typeface="HarmonyOS Sans SC" panose="00000500000000000000" pitchFamily="2" charset="-122"/>
              <a:sym typeface="HarmonyOS Sans SC" panose="00000500000000000000" pitchFamily="2" charset="-122"/>
            </a:endParaRPr>
          </a:p>
        </p:txBody>
      </p:sp>
      <p:sp>
        <p:nvSpPr>
          <p:cNvPr id="162" name="文本框 161"/>
          <p:cNvSpPr txBox="1"/>
          <p:nvPr/>
        </p:nvSpPr>
        <p:spPr>
          <a:xfrm>
            <a:off x="2230120" y="13970"/>
            <a:ext cx="4572000" cy="460375"/>
          </a:xfrm>
          <a:prstGeom prst="rect">
            <a:avLst/>
          </a:prstGeom>
          <a:noFill/>
        </p:spPr>
        <p:txBody>
          <a:bodyPr wrap="square" rtlCol="0" anchor="t">
            <a:spAutoFit/>
          </a:bodyPr>
          <a:p>
            <a:pPr algn="ctr" defTabSz="685800"/>
            <a:r>
              <a:rPr lang="en-US" altLang="zh-CN" sz="2400" b="1" kern="0">
                <a:solidFill>
                  <a:srgbClr val="4D4D4D"/>
                </a:solidFill>
                <a:latin typeface="Microsoft YaHei UI" panose="020B0503020204020204" charset="-122"/>
                <a:ea typeface="Microsoft YaHei UI" panose="020B0503020204020204" charset="-122"/>
                <a:sym typeface="+mn-ea"/>
              </a:rPr>
              <a:t>Macro Environment Analysis</a:t>
            </a:r>
            <a:endParaRPr lang="en-US" altLang="zh-CN" sz="2400" b="1" kern="0">
              <a:solidFill>
                <a:srgbClr val="4D4D4D"/>
              </a:solidFill>
              <a:latin typeface="Microsoft YaHei UI" panose="020B0503020204020204" charset="-122"/>
              <a:ea typeface="Microsoft YaHei UI"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4" name="Google Shape;1084;p35"/>
          <p:cNvSpPr txBox="1">
            <a:spLocks noGrp="1"/>
          </p:cNvSpPr>
          <p:nvPr>
            <p:ph type="subTitle" idx="1"/>
          </p:nvPr>
        </p:nvSpPr>
        <p:spPr>
          <a:xfrm>
            <a:off x="3989992" y="1415269"/>
            <a:ext cx="4465500" cy="3416556"/>
          </a:xfrm>
          <a:prstGeom prst="rect">
            <a:avLst/>
          </a:prstGeom>
        </p:spPr>
        <p:txBody>
          <a:bodyPr spcFirstLastPara="1" wrap="square" lIns="91425" tIns="91425" rIns="91425" bIns="91425" anchor="t" anchorCtr="0">
            <a:noAutofit/>
          </a:bodyPr>
          <a:p>
            <a:pPr marL="0" marR="0" indent="304800" algn="just">
              <a:lnSpc>
                <a:spcPct val="150000"/>
              </a:lnSpc>
              <a:spcBef>
                <a:spcPts val="0"/>
              </a:spcBef>
              <a:spcAft>
                <a:spcPts val="0"/>
              </a:spcAft>
            </a:pPr>
            <a:r>
              <a:rPr lang="en-US" altLang="zh-CN" sz="1400" kern="100" dirty="0">
                <a:solidFill>
                  <a:srgbClr val="555555"/>
                </a:solidFill>
                <a:latin typeface="微软雅黑" panose="020B0503020204020204" charset="-122"/>
                <a:ea typeface="微软雅黑" panose="020B0503020204020204" charset="-122"/>
                <a:cs typeface="Times New Roman" panose="02020603050405020304" pitchFamily="18" charset="0"/>
              </a:rPr>
              <a:t>We hope this app can not only provide individuals with convenient, at-home health solutions, helping them better manage their health through technology and clear reports, but also assist healthcare institutions in streamlining their workflows, reducing staff burden, and improving efficiency. By offering a platform that integrates advanced health tools, we aim to empower individuals with proactive health management while enabling institutions to make quicker, data-driven clinical decisions.</a:t>
            </a:r>
            <a:endParaRPr lang="en-US" altLang="zh-CN" sz="1400" kern="100" dirty="0">
              <a:solidFill>
                <a:srgbClr val="555555"/>
              </a:solidFill>
              <a:latin typeface="微软雅黑" panose="020B0503020204020204" charset="-122"/>
              <a:ea typeface="微软雅黑" panose="020B0503020204020204" charset="-122"/>
              <a:cs typeface="Times New Roman" panose="02020603050405020304" pitchFamily="18" charset="0"/>
            </a:endParaRPr>
          </a:p>
        </p:txBody>
      </p:sp>
      <p:sp>
        <p:nvSpPr>
          <p:cNvPr id="1083" name="Google Shape;1083;p35"/>
          <p:cNvSpPr txBox="1">
            <a:spLocks noGrp="1"/>
          </p:cNvSpPr>
          <p:nvPr>
            <p:ph type="title"/>
          </p:nvPr>
        </p:nvSpPr>
        <p:spPr>
          <a:xfrm>
            <a:off x="3964305" y="391160"/>
            <a:ext cx="5364480" cy="869315"/>
          </a:xfrm>
          <a:prstGeom prst="rect">
            <a:avLst/>
          </a:prstGeom>
        </p:spPr>
        <p:txBody>
          <a:bodyPr spcFirstLastPara="1" wrap="square" lIns="91425" tIns="91425" rIns="91425" bIns="91425" anchor="b" anchorCtr="0">
            <a:noAutofit/>
          </a:bodyPr>
          <a:p>
            <a:pPr marL="0" lvl="0" indent="0" algn="l" rtl="0">
              <a:spcBef>
                <a:spcPts val="0"/>
              </a:spcBef>
              <a:spcAft>
                <a:spcPts val="0"/>
              </a:spcAft>
              <a:buNone/>
            </a:pPr>
            <a:r>
              <a:rPr lang="en-US" altLang="zh-CN" sz="4000" dirty="0">
                <a:latin typeface="Arial" panose="020B0604020202020204" pitchFamily="34" charset="0"/>
                <a:cs typeface="Arial" panose="020B0604020202020204" pitchFamily="34" charset="0"/>
              </a:rPr>
              <a:t>Target User Group</a:t>
            </a:r>
            <a:endParaRPr lang="en-US" altLang="zh-CN" sz="4000" dirty="0">
              <a:latin typeface="Arial" panose="020B0604020202020204" pitchFamily="34" charset="0"/>
              <a:cs typeface="Arial" panose="020B0604020202020204" pitchFamily="34" charset="0"/>
            </a:endParaRPr>
          </a:p>
        </p:txBody>
      </p:sp>
      <p:pic>
        <p:nvPicPr>
          <p:cNvPr id="3" name="图片 2" descr="62a775e57ceff1655141861663"/>
          <p:cNvPicPr>
            <a:picLocks noChangeAspect="1"/>
          </p:cNvPicPr>
          <p:nvPr/>
        </p:nvPicPr>
        <p:blipFill>
          <a:blip r:embed="rId1"/>
          <a:stretch>
            <a:fillRect/>
          </a:stretch>
        </p:blipFill>
        <p:spPr>
          <a:xfrm>
            <a:off x="269240" y="586105"/>
            <a:ext cx="3437255" cy="34372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PA_矩形 8"/>
          <p:cNvSpPr/>
          <p:nvPr>
            <p:custDataLst>
              <p:tags r:id="rId1"/>
            </p:custDataLst>
          </p:nvPr>
        </p:nvSpPr>
        <p:spPr>
          <a:xfrm>
            <a:off x="1591310" y="147955"/>
            <a:ext cx="5932170" cy="953135"/>
          </a:xfrm>
          <a:prstGeom prst="rect">
            <a:avLst/>
          </a:prstGeom>
        </p:spPr>
        <p:txBody>
          <a:bodyPr wrap="square">
            <a:spAutoFit/>
          </a:bodyPr>
          <a:lstStyle/>
          <a:p>
            <a:pPr algn="ctr" defTabSz="685800"/>
            <a:r>
              <a:rPr lang="en-US" altLang="zh-CN" sz="2800" b="1" kern="0">
                <a:solidFill>
                  <a:srgbClr val="4D4D4D"/>
                </a:solidFill>
                <a:latin typeface="Microsoft YaHei UI" panose="020B0503020204020204" charset="-122"/>
                <a:ea typeface="Microsoft YaHei UI" panose="020B0503020204020204" charset="-122"/>
                <a:sym typeface="+mn-ea"/>
              </a:rPr>
              <a:t>Products of the same type on the market</a:t>
            </a:r>
            <a:endParaRPr lang="en-US" altLang="zh-CN" sz="2800" b="1" kern="0">
              <a:solidFill>
                <a:srgbClr val="4D4D4D"/>
              </a:solidFill>
              <a:latin typeface="Microsoft YaHei UI" panose="020B0503020204020204" charset="-122"/>
              <a:ea typeface="Microsoft YaHei UI" panose="020B0503020204020204" charset="-122"/>
              <a:sym typeface="+mn-ea"/>
            </a:endParaRPr>
          </a:p>
        </p:txBody>
      </p:sp>
      <p:pic>
        <p:nvPicPr>
          <p:cNvPr id="2" name="图片 1" descr="download-1"/>
          <p:cNvPicPr>
            <a:picLocks noChangeAspect="1"/>
          </p:cNvPicPr>
          <p:nvPr/>
        </p:nvPicPr>
        <p:blipFill>
          <a:blip r:embed="rId2"/>
          <a:stretch>
            <a:fillRect/>
          </a:stretch>
        </p:blipFill>
        <p:spPr>
          <a:xfrm>
            <a:off x="366395" y="1402080"/>
            <a:ext cx="1490345" cy="1490345"/>
          </a:xfrm>
          <a:prstGeom prst="rect">
            <a:avLst/>
          </a:prstGeom>
        </p:spPr>
      </p:pic>
      <p:pic>
        <p:nvPicPr>
          <p:cNvPr id="3" name="图片 2" descr="f8f727402d79824ca0ff15a6ef5e494594215212adcf36a216e296b54c5d6392"/>
          <p:cNvPicPr>
            <a:picLocks noChangeAspect="1"/>
          </p:cNvPicPr>
          <p:nvPr/>
        </p:nvPicPr>
        <p:blipFill>
          <a:blip r:embed="rId3"/>
          <a:stretch>
            <a:fillRect/>
          </a:stretch>
        </p:blipFill>
        <p:spPr>
          <a:xfrm>
            <a:off x="2553335" y="1402080"/>
            <a:ext cx="1520190" cy="1520190"/>
          </a:xfrm>
          <a:prstGeom prst="rect">
            <a:avLst/>
          </a:prstGeom>
        </p:spPr>
      </p:pic>
      <p:pic>
        <p:nvPicPr>
          <p:cNvPr id="6" name="图片 5"/>
          <p:cNvPicPr/>
          <p:nvPr/>
        </p:nvPicPr>
        <p:blipFill>
          <a:blip r:embed="rId4"/>
          <a:stretch>
            <a:fillRect/>
          </a:stretch>
        </p:blipFill>
        <p:spPr>
          <a:xfrm>
            <a:off x="4650105" y="1402715"/>
            <a:ext cx="1668145" cy="1520190"/>
          </a:xfrm>
          <a:prstGeom prst="rect">
            <a:avLst/>
          </a:prstGeom>
        </p:spPr>
      </p:pic>
      <p:pic>
        <p:nvPicPr>
          <p:cNvPr id="7" name="图片 6"/>
          <p:cNvPicPr/>
          <p:nvPr/>
        </p:nvPicPr>
        <p:blipFill>
          <a:blip r:embed="rId5"/>
          <a:stretch>
            <a:fillRect/>
          </a:stretch>
        </p:blipFill>
        <p:spPr>
          <a:xfrm>
            <a:off x="6894195" y="1403985"/>
            <a:ext cx="1572260" cy="1518920"/>
          </a:xfrm>
          <a:prstGeom prst="rect">
            <a:avLst/>
          </a:prstGeom>
        </p:spPr>
      </p:pic>
      <p:sp>
        <p:nvSpPr>
          <p:cNvPr id="8" name="文本框 7"/>
          <p:cNvSpPr txBox="1"/>
          <p:nvPr/>
        </p:nvSpPr>
        <p:spPr>
          <a:xfrm>
            <a:off x="631190" y="3116580"/>
            <a:ext cx="960120" cy="368300"/>
          </a:xfrm>
          <a:prstGeom prst="rect">
            <a:avLst/>
          </a:prstGeom>
          <a:noFill/>
        </p:spPr>
        <p:txBody>
          <a:bodyPr wrap="square" rtlCol="0">
            <a:spAutoFit/>
          </a:bodyPr>
          <a:p>
            <a:r>
              <a:rPr lang="zh-CN" altLang="en-US"/>
              <a:t>Noom</a:t>
            </a:r>
            <a:endParaRPr lang="zh-CN" altLang="en-US"/>
          </a:p>
        </p:txBody>
      </p:sp>
      <p:sp>
        <p:nvSpPr>
          <p:cNvPr id="9" name="文本框 8"/>
          <p:cNvSpPr txBox="1"/>
          <p:nvPr/>
        </p:nvSpPr>
        <p:spPr>
          <a:xfrm>
            <a:off x="2848610" y="3116580"/>
            <a:ext cx="929640" cy="368300"/>
          </a:xfrm>
          <a:prstGeom prst="rect">
            <a:avLst/>
          </a:prstGeom>
          <a:noFill/>
        </p:spPr>
        <p:txBody>
          <a:bodyPr wrap="square" rtlCol="0">
            <a:spAutoFit/>
          </a:bodyPr>
          <a:p>
            <a:r>
              <a:rPr lang="zh-CN" altLang="en-US"/>
              <a:t>Buoy</a:t>
            </a:r>
            <a:endParaRPr lang="zh-CN" altLang="en-US"/>
          </a:p>
        </p:txBody>
      </p:sp>
      <p:sp>
        <p:nvSpPr>
          <p:cNvPr id="10" name="文本框 9"/>
          <p:cNvSpPr txBox="1"/>
          <p:nvPr/>
        </p:nvSpPr>
        <p:spPr>
          <a:xfrm>
            <a:off x="4820285" y="3131820"/>
            <a:ext cx="1379220" cy="368300"/>
          </a:xfrm>
          <a:prstGeom prst="rect">
            <a:avLst/>
          </a:prstGeom>
          <a:noFill/>
        </p:spPr>
        <p:txBody>
          <a:bodyPr wrap="square" rtlCol="0">
            <a:spAutoFit/>
          </a:bodyPr>
          <a:p>
            <a:r>
              <a:rPr lang="zh-CN" altLang="en-US"/>
              <a:t>Sensely</a:t>
            </a:r>
            <a:endParaRPr lang="zh-CN" altLang="en-US"/>
          </a:p>
        </p:txBody>
      </p:sp>
      <p:sp>
        <p:nvSpPr>
          <p:cNvPr id="11" name="文本框 10"/>
          <p:cNvSpPr txBox="1"/>
          <p:nvPr/>
        </p:nvSpPr>
        <p:spPr>
          <a:xfrm>
            <a:off x="6797675" y="3116580"/>
            <a:ext cx="2164080" cy="368300"/>
          </a:xfrm>
          <a:prstGeom prst="rect">
            <a:avLst/>
          </a:prstGeom>
          <a:noFill/>
        </p:spPr>
        <p:txBody>
          <a:bodyPr wrap="square" rtlCol="0">
            <a:spAutoFit/>
          </a:bodyPr>
          <a:p>
            <a:r>
              <a:rPr lang="zh-CN" altLang="en-US"/>
              <a:t>Huawei Sports Health</a:t>
            </a:r>
            <a:endParaRPr lang="zh-CN" altLang="en-US"/>
          </a:p>
        </p:txBody>
      </p:sp>
      <p:sp>
        <p:nvSpPr>
          <p:cNvPr id="12" name="文本框 11"/>
          <p:cNvSpPr txBox="1"/>
          <p:nvPr/>
        </p:nvSpPr>
        <p:spPr>
          <a:xfrm>
            <a:off x="1898650" y="3939540"/>
            <a:ext cx="6567805" cy="829945"/>
          </a:xfrm>
          <a:prstGeom prst="rect">
            <a:avLst/>
          </a:prstGeom>
          <a:noFill/>
        </p:spPr>
        <p:txBody>
          <a:bodyPr wrap="square" rtlCol="0">
            <a:spAutoFit/>
          </a:bodyPr>
          <a:p>
            <a:r>
              <a:rPr lang="zh-CN" altLang="en-US" sz="2400">
                <a:solidFill>
                  <a:srgbClr val="00B0F0"/>
                </a:solidFill>
                <a:latin typeface="MV Boli" panose="02000500030200090000" pitchFamily="2" charset="0"/>
                <a:cs typeface="MV Boli" panose="02000500030200090000" pitchFamily="2" charset="0"/>
              </a:rPr>
              <a:t>So what's the advantage of our App compared to what's on the market?</a:t>
            </a:r>
            <a:endParaRPr lang="zh-CN" altLang="en-US" sz="2400">
              <a:solidFill>
                <a:srgbClr val="00B0F0"/>
              </a:solidFill>
              <a:latin typeface="MV Boli" panose="02000500030200090000" pitchFamily="2" charset="0"/>
              <a:cs typeface="MV Boli" panose="02000500030200090000" pitchFamily="2" charset="0"/>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tags/tag1.xml><?xml version="1.0" encoding="utf-8"?>
<p:tagLst xmlns:p="http://schemas.openxmlformats.org/presentationml/2006/main">
  <p:tag name="PA" val="v4.1.3"/>
</p:tagLst>
</file>

<file path=ppt/tags/tag10.xml><?xml version="1.0" encoding="utf-8"?>
<p:tagLst xmlns:p="http://schemas.openxmlformats.org/presentationml/2006/main">
  <p:tag name="KSO_WM_DIAGRAM_VIRTUALLY_FRAME" val="{&quot;height&quot;:271.5177165354331,&quot;left&quot;:32.631417322834636,&quot;top&quot;:90.57645669291337,&quot;width&quot;:406.45}"/>
</p:tagLst>
</file>

<file path=ppt/tags/tag100.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101.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102.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103.xml><?xml version="1.0" encoding="utf-8"?>
<p:tagLst xmlns:p="http://schemas.openxmlformats.org/presentationml/2006/main">
  <p:tag name="PA" val="v4.1.3"/>
  <p:tag name="KSO_WM_DIAGRAM_VIRTUALLY_FRAME" val="{&quot;height&quot;:241.32000000000002,&quot;left&quot;:23.500629921259844,&quot;top&quot;:103.50173228346458,&quot;width&quot;:673.3493700787401}"/>
</p:tagLst>
</file>

<file path=ppt/tags/tag104.xml><?xml version="1.0" encoding="utf-8"?>
<p:tagLst xmlns:p="http://schemas.openxmlformats.org/presentationml/2006/main">
  <p:tag name="PA" val="v4.1.3"/>
  <p:tag name="KSO_WM_DIAGRAM_VIRTUALLY_FRAME" val="{&quot;height&quot;:241.32000000000002,&quot;left&quot;:23.500629921259844,&quot;top&quot;:103.50173228346458,&quot;width&quot;:673.3493700787401}"/>
</p:tagLst>
</file>

<file path=ppt/tags/tag105.xml><?xml version="1.0" encoding="utf-8"?>
<p:tagLst xmlns:p="http://schemas.openxmlformats.org/presentationml/2006/main">
  <p:tag name="PA" val="v4.1.3"/>
  <p:tag name="KSO_WM_DIAGRAM_VIRTUALLY_FRAME" val="{&quot;height&quot;:241.32000000000002,&quot;left&quot;:23.500629921259844,&quot;top&quot;:103.50173228346458,&quot;width&quot;:673.3493700787401}"/>
</p:tagLst>
</file>

<file path=ppt/tags/tag106.xml><?xml version="1.0" encoding="utf-8"?>
<p:tagLst xmlns:p="http://schemas.openxmlformats.org/presentationml/2006/main">
  <p:tag name="PA" val="v4.1.3"/>
  <p:tag name="KSO_WM_DIAGRAM_VIRTUALLY_FRAME" val="{&quot;height&quot;:241.32000000000002,&quot;left&quot;:23.500629921259844,&quot;top&quot;:103.50173228346458,&quot;width&quot;:673.3493700787401}"/>
</p:tagLst>
</file>

<file path=ppt/tags/tag107.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108.xml><?xml version="1.0" encoding="utf-8"?>
<p:tagLst xmlns:p="http://schemas.openxmlformats.org/presentationml/2006/main">
  <p:tag name="PA" val="v4.1.3"/>
  <p:tag name="KSO_WM_DIAGRAM_VIRTUALLY_FRAME" val="{&quot;height&quot;:241.32000000000002,&quot;left&quot;:23.500629921259844,&quot;top&quot;:103.50173228346458,&quot;width&quot;:673.3493700787401}"/>
</p:tagLst>
</file>

<file path=ppt/tags/tag109.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11.xml><?xml version="1.0" encoding="utf-8"?>
<p:tagLst xmlns:p="http://schemas.openxmlformats.org/presentationml/2006/main">
  <p:tag name="PA" val="v4.1.3"/>
  <p:tag name="KSO_WM_DIAGRAM_VIRTUALLY_FRAME" val="{&quot;height&quot;:271.5177165354331,&quot;left&quot;:32.631417322834636,&quot;top&quot;:90.57645669291337,&quot;width&quot;:406.45}"/>
</p:tagLst>
</file>

<file path=ppt/tags/tag110.xml><?xml version="1.0" encoding="utf-8"?>
<p:tagLst xmlns:p="http://schemas.openxmlformats.org/presentationml/2006/main">
  <p:tag name="PA" val="v4.1.3"/>
</p:tagLst>
</file>

<file path=ppt/tags/tag111.xml><?xml version="1.0" encoding="utf-8"?>
<p:tagLst xmlns:p="http://schemas.openxmlformats.org/presentationml/2006/main">
  <p:tag name="PA" val="v4.1.3"/>
</p:tagLst>
</file>

<file path=ppt/tags/tag112.xml><?xml version="1.0" encoding="utf-8"?>
<p:tagLst xmlns:p="http://schemas.openxmlformats.org/presentationml/2006/main">
  <p:tag name="KSO_WM_DIAGRAM_VIRTUALLY_FRAME" val="{&quot;height&quot;:215.31299212598424,&quot;left&quot;:29.13417322834646,&quot;top&quot;:138.11385826771652,&quot;width&quot;:314.7523622047244}"/>
</p:tagLst>
</file>

<file path=ppt/tags/tag113.xml><?xml version="1.0" encoding="utf-8"?>
<p:tagLst xmlns:p="http://schemas.openxmlformats.org/presentationml/2006/main">
  <p:tag name="KSO_WM_DIAGRAM_VIRTUALLY_FRAME" val="{&quot;height&quot;:215.31299212598424,&quot;left&quot;:29.13417322834646,&quot;top&quot;:138.11385826771652,&quot;width&quot;:314.7523622047244}"/>
</p:tagLst>
</file>

<file path=ppt/tags/tag114.xml><?xml version="1.0" encoding="utf-8"?>
<p:tagLst xmlns:p="http://schemas.openxmlformats.org/presentationml/2006/main">
  <p:tag name="KSO_WM_DIAGRAM_VIRTUALLY_FRAME" val="{&quot;height&quot;:215.31299212598424,&quot;left&quot;:29.13417322834646,&quot;top&quot;:138.11385826771652,&quot;width&quot;:314.7523622047244}"/>
</p:tagLst>
</file>

<file path=ppt/tags/tag115.xml><?xml version="1.0" encoding="utf-8"?>
<p:tagLst xmlns:p="http://schemas.openxmlformats.org/presentationml/2006/main">
  <p:tag name="PA" val="v4.1.3"/>
  <p:tag name="KSO_WM_DIAGRAM_VIRTUALLY_FRAME" val="{&quot;height&quot;:215.31299212598424,&quot;left&quot;:29.13417322834646,&quot;top&quot;:138.11385826771652,&quot;width&quot;:314.7523622047244}"/>
</p:tagLst>
</file>

<file path=ppt/tags/tag116.xml><?xml version="1.0" encoding="utf-8"?>
<p:tagLst xmlns:p="http://schemas.openxmlformats.org/presentationml/2006/main">
  <p:tag name="KSO_WM_DIAGRAM_VIRTUALLY_FRAME" val="{&quot;height&quot;:215.31299212598424,&quot;left&quot;:29.13417322834646,&quot;top&quot;:138.11385826771652,&quot;width&quot;:314.7523622047244}"/>
</p:tagLst>
</file>

<file path=ppt/tags/tag117.xml><?xml version="1.0" encoding="utf-8"?>
<p:tagLst xmlns:p="http://schemas.openxmlformats.org/presentationml/2006/main">
  <p:tag name="PA" val="v4.1.3"/>
  <p:tag name="KSO_WM_DIAGRAM_VIRTUALLY_FRAME" val="{&quot;height&quot;:215.31299212598424,&quot;left&quot;:29.13417322834646,&quot;top&quot;:138.11385826771652,&quot;width&quot;:314.7523622047244}"/>
</p:tagLst>
</file>

<file path=ppt/tags/tag118.xml><?xml version="1.0" encoding="utf-8"?>
<p:tagLst xmlns:p="http://schemas.openxmlformats.org/presentationml/2006/main">
  <p:tag name="KSO_WM_DIAGRAM_VIRTUALLY_FRAME" val="{&quot;height&quot;:215.31299212598424,&quot;left&quot;:29.13417322834646,&quot;top&quot;:138.11385826771652,&quot;width&quot;:314.7523622047244}"/>
</p:tagLst>
</file>

<file path=ppt/tags/tag119.xml><?xml version="1.0" encoding="utf-8"?>
<p:tagLst xmlns:p="http://schemas.openxmlformats.org/presentationml/2006/main">
  <p:tag name="KSO_WM_DIAGRAM_VIRTUALLY_FRAME" val="{&quot;height&quot;:215.31299212598424,&quot;left&quot;:29.13417322834646,&quot;top&quot;:138.11385826771652,&quot;width&quot;:314.7523622047244}"/>
</p:tagLst>
</file>

<file path=ppt/tags/tag12.xml><?xml version="1.0" encoding="utf-8"?>
<p:tagLst xmlns:p="http://schemas.openxmlformats.org/presentationml/2006/main">
  <p:tag name="KSO_WM_DIAGRAM_VIRTUALLY_FRAME" val="{&quot;height&quot;:271.5177165354331,&quot;left&quot;:32.631417322834636,&quot;top&quot;:90.57645669291337,&quot;width&quot;:406.45}"/>
</p:tagLst>
</file>

<file path=ppt/tags/tag120.xml><?xml version="1.0" encoding="utf-8"?>
<p:tagLst xmlns:p="http://schemas.openxmlformats.org/presentationml/2006/main">
  <p:tag name="KSO_WM_DIAGRAM_VIRTUALLY_FRAME" val="{&quot;height&quot;:215.31299212598424,&quot;left&quot;:29.13417322834646,&quot;top&quot;:138.11385826771652,&quot;width&quot;:314.7523622047244}"/>
</p:tagLst>
</file>

<file path=ppt/tags/tag121.xml><?xml version="1.0" encoding="utf-8"?>
<p:tagLst xmlns:p="http://schemas.openxmlformats.org/presentationml/2006/main">
  <p:tag name="KSO_WM_DIAGRAM_VIRTUALLY_FRAME" val="{&quot;height&quot;:215.31299212598424,&quot;left&quot;:29.13417322834646,&quot;top&quot;:138.11385826771652,&quot;width&quot;:314.7523622047244}"/>
</p:tagLst>
</file>

<file path=ppt/tags/tag122.xml><?xml version="1.0" encoding="utf-8"?>
<p:tagLst xmlns:p="http://schemas.openxmlformats.org/presentationml/2006/main">
  <p:tag name="KSO_WM_DIAGRAM_VIRTUALLY_FRAME" val="{&quot;height&quot;:215.31299212598424,&quot;left&quot;:29.13417322834646,&quot;top&quot;:138.11385826771652,&quot;width&quot;:314.7523622047244}"/>
</p:tagLst>
</file>

<file path=ppt/tags/tag123.xml><?xml version="1.0" encoding="utf-8"?>
<p:tagLst xmlns:p="http://schemas.openxmlformats.org/presentationml/2006/main">
  <p:tag name="KSO_WM_DIAGRAM_VIRTUALLY_FRAME" val="{&quot;height&quot;:215.31299212598424,&quot;left&quot;:29.13417322834646,&quot;top&quot;:138.11385826771652,&quot;width&quot;:314.7523622047244}"/>
</p:tagLst>
</file>

<file path=ppt/tags/tag124.xml><?xml version="1.0" encoding="utf-8"?>
<p:tagLst xmlns:p="http://schemas.openxmlformats.org/presentationml/2006/main">
  <p:tag name="PA" val="v4.1.3"/>
</p:tagLst>
</file>

<file path=ppt/tags/tag125.xml><?xml version="1.0" encoding="utf-8"?>
<p:tagLst xmlns:p="http://schemas.openxmlformats.org/presentationml/2006/main">
  <p:tag name="KSO_WM_DIAGRAM_VIRTUALLY_FRAME" val="{&quot;height&quot;:224.06472440944876,&quot;left&quot;:47.070629921259844,&quot;top&quot;:204.81976377952756,&quot;width&quot;:658.4586614173229}"/>
</p:tagLst>
</file>

<file path=ppt/tags/tag126.xml><?xml version="1.0" encoding="utf-8"?>
<p:tagLst xmlns:p="http://schemas.openxmlformats.org/presentationml/2006/main">
  <p:tag name="KSO_WM_DIAGRAM_VIRTUALLY_FRAME" val="{&quot;height&quot;:224.06472440944876,&quot;left&quot;:47.070629921259844,&quot;top&quot;:204.81976377952756,&quot;width&quot;:658.4586614173229}"/>
</p:tagLst>
</file>

<file path=ppt/tags/tag127.xml><?xml version="1.0" encoding="utf-8"?>
<p:tagLst xmlns:p="http://schemas.openxmlformats.org/presentationml/2006/main">
  <p:tag name="KSO_WM_DIAGRAM_VIRTUALLY_FRAME" val="{&quot;height&quot;:224.06472440944876,&quot;left&quot;:47.070629921259844,&quot;top&quot;:204.81976377952756,&quot;width&quot;:658.4586614173229}"/>
</p:tagLst>
</file>

<file path=ppt/tags/tag128.xml><?xml version="1.0" encoding="utf-8"?>
<p:tagLst xmlns:p="http://schemas.openxmlformats.org/presentationml/2006/main">
  <p:tag name="KSO_WM_DIAGRAM_VIRTUALLY_FRAME" val="{&quot;height&quot;:224.06472440944876,&quot;left&quot;:47.070629921259844,&quot;top&quot;:204.81976377952756,&quot;width&quot;:658.4586614173229}"/>
</p:tagLst>
</file>

<file path=ppt/tags/tag129.xml><?xml version="1.0" encoding="utf-8"?>
<p:tagLst xmlns:p="http://schemas.openxmlformats.org/presentationml/2006/main">
  <p:tag name="PA" val="v4.1.3"/>
  <p:tag name="KSO_WM_DIAGRAM_VIRTUALLY_FRAME" val="{&quot;height&quot;:224.06472440944876,&quot;left&quot;:47.070629921259844,&quot;top&quot;:204.81976377952756,&quot;width&quot;:658.4586614173229}"/>
</p:tagLst>
</file>

<file path=ppt/tags/tag13.xml><?xml version="1.0" encoding="utf-8"?>
<p:tagLst xmlns:p="http://schemas.openxmlformats.org/presentationml/2006/main">
  <p:tag name="PA" val="v4.1.3"/>
  <p:tag name="KSO_WM_DIAGRAM_VIRTUALLY_FRAME" val="{&quot;height&quot;:271.5177165354331,&quot;left&quot;:32.631417322834636,&quot;top&quot;:90.57645669291337,&quot;width&quot;:406.45}"/>
</p:tagLst>
</file>

<file path=ppt/tags/tag130.xml><?xml version="1.0" encoding="utf-8"?>
<p:tagLst xmlns:p="http://schemas.openxmlformats.org/presentationml/2006/main">
  <p:tag name="KSO_WM_DIAGRAM_VIRTUALLY_FRAME" val="{&quot;height&quot;:224.06472440944876,&quot;left&quot;:47.070629921259844,&quot;top&quot;:204.81976377952756,&quot;width&quot;:658.4586614173229}"/>
</p:tagLst>
</file>

<file path=ppt/tags/tag131.xml><?xml version="1.0" encoding="utf-8"?>
<p:tagLst xmlns:p="http://schemas.openxmlformats.org/presentationml/2006/main">
  <p:tag name="PA" val="v4.1.3"/>
  <p:tag name="KSO_WM_DIAGRAM_VIRTUALLY_FRAME" val="{&quot;height&quot;:224.06472440944876,&quot;left&quot;:47.070629921259844,&quot;top&quot;:204.81976377952756,&quot;width&quot;:658.4586614173229}"/>
</p:tagLst>
</file>

<file path=ppt/tags/tag132.xml><?xml version="1.0" encoding="utf-8"?>
<p:tagLst xmlns:p="http://schemas.openxmlformats.org/presentationml/2006/main">
  <p:tag name="KSO_WM_DIAGRAM_VIRTUALLY_FRAME" val="{&quot;height&quot;:224.06472440944876,&quot;left&quot;:47.070629921259844,&quot;top&quot;:204.81976377952756,&quot;width&quot;:658.4586614173229}"/>
</p:tagLst>
</file>

<file path=ppt/tags/tag133.xml><?xml version="1.0" encoding="utf-8"?>
<p:tagLst xmlns:p="http://schemas.openxmlformats.org/presentationml/2006/main">
  <p:tag name="PA" val="v4.1.3"/>
  <p:tag name="KSO_WM_DIAGRAM_VIRTUALLY_FRAME" val="{&quot;height&quot;:224.06472440944876,&quot;left&quot;:47.070629921259844,&quot;top&quot;:204.81976377952756,&quot;width&quot;:658.4586614173229}"/>
</p:tagLst>
</file>

<file path=ppt/tags/tag134.xml><?xml version="1.0" encoding="utf-8"?>
<p:tagLst xmlns:p="http://schemas.openxmlformats.org/presentationml/2006/main">
  <p:tag name="KSO_WM_DIAGRAM_VIRTUALLY_FRAME" val="{&quot;height&quot;:224.06472440944876,&quot;left&quot;:47.070629921259844,&quot;top&quot;:204.81976377952756,&quot;width&quot;:658.4586614173229}"/>
</p:tagLst>
</file>

<file path=ppt/tags/tag135.xml><?xml version="1.0" encoding="utf-8"?>
<p:tagLst xmlns:p="http://schemas.openxmlformats.org/presentationml/2006/main">
  <p:tag name="KSO_WM_DIAGRAM_VIRTUALLY_FRAME" val="{&quot;height&quot;:224.06472440944876,&quot;left&quot;:47.070629921259844,&quot;top&quot;:204.81976377952756,&quot;width&quot;:658.4586614173229}"/>
</p:tagLst>
</file>

<file path=ppt/tags/tag136.xml><?xml version="1.0" encoding="utf-8"?>
<p:tagLst xmlns:p="http://schemas.openxmlformats.org/presentationml/2006/main">
  <p:tag name="KSO_WM_DIAGRAM_VIRTUALLY_FRAME" val="{&quot;height&quot;:224.06472440944876,&quot;left&quot;:47.070629921259844,&quot;top&quot;:204.81976377952756,&quot;width&quot;:658.4586614173229}"/>
</p:tagLst>
</file>

<file path=ppt/tags/tag137.xml><?xml version="1.0" encoding="utf-8"?>
<p:tagLst xmlns:p="http://schemas.openxmlformats.org/presentationml/2006/main">
  <p:tag name="KSO_WM_DIAGRAM_VIRTUALLY_FRAME" val="{&quot;height&quot;:224.06472440944876,&quot;left&quot;:47.070629921259844,&quot;top&quot;:204.81976377952756,&quot;width&quot;:658.4586614173229}"/>
</p:tagLst>
</file>

<file path=ppt/tags/tag138.xml><?xml version="1.0" encoding="utf-8"?>
<p:tagLst xmlns:p="http://schemas.openxmlformats.org/presentationml/2006/main">
  <p:tag name="KSO_WM_DIAGRAM_VIRTUALLY_FRAME" val="{&quot;height&quot;:224.06472440944876,&quot;left&quot;:47.070629921259844,&quot;top&quot;:204.81976377952756,&quot;width&quot;:658.4586614173229}"/>
</p:tagLst>
</file>

<file path=ppt/tags/tag139.xml><?xml version="1.0" encoding="utf-8"?>
<p:tagLst xmlns:p="http://schemas.openxmlformats.org/presentationml/2006/main">
  <p:tag name="KSO_WM_DIAGRAM_VIRTUALLY_FRAME" val="{&quot;height&quot;:224.06472440944876,&quot;left&quot;:47.070629921259844,&quot;top&quot;:204.81976377952756,&quot;width&quot;:658.4586614173229}"/>
</p:tagLst>
</file>

<file path=ppt/tags/tag14.xml><?xml version="1.0" encoding="utf-8"?>
<p:tagLst xmlns:p="http://schemas.openxmlformats.org/presentationml/2006/main">
  <p:tag name="KSO_WM_DIAGRAM_VIRTUALLY_FRAME" val="{&quot;height&quot;:271.5177165354331,&quot;left&quot;:32.631417322834636,&quot;top&quot;:90.57645669291337,&quot;width&quot;:406.45}"/>
</p:tagLst>
</file>

<file path=ppt/tags/tag140.xml><?xml version="1.0" encoding="utf-8"?>
<p:tagLst xmlns:p="http://schemas.openxmlformats.org/presentationml/2006/main">
  <p:tag name="KSO_WM_DIAGRAM_VIRTUALLY_FRAME" val="{&quot;height&quot;:224.06472440944876,&quot;left&quot;:47.070629921259844,&quot;top&quot;:204.81976377952756,&quot;width&quot;:658.4586614173229}"/>
</p:tagLst>
</file>

<file path=ppt/tags/tag141.xml><?xml version="1.0" encoding="utf-8"?>
<p:tagLst xmlns:p="http://schemas.openxmlformats.org/presentationml/2006/main">
  <p:tag name="KSO_WM_DIAGRAM_VIRTUALLY_FRAME" val="{&quot;height&quot;:224.06472440944876,&quot;left&quot;:47.070629921259844,&quot;top&quot;:204.81976377952756,&quot;width&quot;:658.4586614173229}"/>
</p:tagLst>
</file>

<file path=ppt/tags/tag142.xml><?xml version="1.0" encoding="utf-8"?>
<p:tagLst xmlns:p="http://schemas.openxmlformats.org/presentationml/2006/main">
  <p:tag name="KSO_WM_DIAGRAM_VIRTUALLY_FRAME" val="{&quot;height&quot;:224.06472440944876,&quot;left&quot;:47.070629921259844,&quot;top&quot;:204.81976377952756,&quot;width&quot;:658.4586614173229}"/>
</p:tagLst>
</file>

<file path=ppt/tags/tag143.xml><?xml version="1.0" encoding="utf-8"?>
<p:tagLst xmlns:p="http://schemas.openxmlformats.org/presentationml/2006/main">
  <p:tag name="PA" val="v4.1.3"/>
  <p:tag name="KSO_WM_DIAGRAM_VIRTUALLY_FRAME" val="{&quot;height&quot;:215.31299212598424,&quot;left&quot;:29.13417322834646,&quot;top&quot;:138.11385826771652,&quot;width&quot;:314.7523622047244}"/>
</p:tagLst>
</file>

<file path=ppt/tags/tag144.xml><?xml version="1.0" encoding="utf-8"?>
<p:tagLst xmlns:p="http://schemas.openxmlformats.org/presentationml/2006/main">
  <p:tag name="KSO_WM_DIAGRAM_VIRTUALLY_FRAME" val="{&quot;height&quot;:215.31299212598424,&quot;left&quot;:29.13417322834646,&quot;top&quot;:138.11385826771652,&quot;width&quot;:314.7523622047244}"/>
</p:tagLst>
</file>

<file path=ppt/tags/tag145.xml><?xml version="1.0" encoding="utf-8"?>
<p:tagLst xmlns:p="http://schemas.openxmlformats.org/presentationml/2006/main">
  <p:tag name="PA" val="v4.1.3"/>
  <p:tag name="KSO_WM_DIAGRAM_VIRTUALLY_FRAME" val="{&quot;height&quot;:215.31299212598424,&quot;left&quot;:29.13417322834646,&quot;top&quot;:138.11385826771652,&quot;width&quot;:314.7523622047244}"/>
</p:tagLst>
</file>

<file path=ppt/tags/tag146.xml><?xml version="1.0" encoding="utf-8"?>
<p:tagLst xmlns:p="http://schemas.openxmlformats.org/presentationml/2006/main">
  <p:tag name="KSO_WM_DIAGRAM_VIRTUALLY_FRAME" val="{&quot;height&quot;:215.31299212598424,&quot;left&quot;:29.13417322834646,&quot;top&quot;:138.11385826771652,&quot;width&quot;:314.7523622047244}"/>
</p:tagLst>
</file>

<file path=ppt/tags/tag147.xml><?xml version="1.0" encoding="utf-8"?>
<p:tagLst xmlns:p="http://schemas.openxmlformats.org/presentationml/2006/main">
  <p:tag name="PA" val="v4.1.3"/>
</p:tagLst>
</file>

<file path=ppt/tags/tag148.xml><?xml version="1.0" encoding="utf-8"?>
<p:tagLst xmlns:p="http://schemas.openxmlformats.org/presentationml/2006/main">
  <p:tag name="PA" val="v4.1.3"/>
</p:tagLst>
</file>

<file path=ppt/tags/tag149.xml><?xml version="1.0" encoding="utf-8"?>
<p:tagLst xmlns:p="http://schemas.openxmlformats.org/presentationml/2006/main">
  <p:tag name="commondata" val="eyJjb3VudCI6MTAsImhkaWQiOiIxYzY1M2IzYzRjMjJlMjkxMDQ5NzMzMmYxZjU0NjZlMSIsInVzZXJDb3VudCI6MTB9"/>
</p:tagLst>
</file>

<file path=ppt/tags/tag15.xml><?xml version="1.0" encoding="utf-8"?>
<p:tagLst xmlns:p="http://schemas.openxmlformats.org/presentationml/2006/main">
  <p:tag name="KSO_WM_DIAGRAM_VIRTUALLY_FRAME" val="{&quot;height&quot;:271.5177165354331,&quot;left&quot;:32.631417322834636,&quot;top&quot;:90.57645669291337,&quot;width&quot;:406.45}"/>
</p:tagLst>
</file>

<file path=ppt/tags/tag16.xml><?xml version="1.0" encoding="utf-8"?>
<p:tagLst xmlns:p="http://schemas.openxmlformats.org/presentationml/2006/main">
  <p:tag name="PA" val="v4.1.3"/>
  <p:tag name="KSO_WM_DIAGRAM_VIRTUALLY_FRAME" val="{&quot;height&quot;:271.5177165354331,&quot;left&quot;:32.631417322834636,&quot;top&quot;:90.57645669291337,&quot;width&quot;:406.45}"/>
</p:tagLst>
</file>

<file path=ppt/tags/tag17.xml><?xml version="1.0" encoding="utf-8"?>
<p:tagLst xmlns:p="http://schemas.openxmlformats.org/presentationml/2006/main">
  <p:tag name="KSO_WM_DIAGRAM_VIRTUALLY_FRAME" val="{&quot;height&quot;:271.5177165354331,&quot;left&quot;:32.631417322834636,&quot;top&quot;:90.57645669291337,&quot;width&quot;:406.45}"/>
</p:tagLst>
</file>

<file path=ppt/tags/tag18.xml><?xml version="1.0" encoding="utf-8"?>
<p:tagLst xmlns:p="http://schemas.openxmlformats.org/presentationml/2006/main">
  <p:tag name="PA" val="v4.1.3"/>
  <p:tag name="KSO_WM_DIAGRAM_VIRTUALLY_FRAME" val="{&quot;height&quot;:271.5177165354331,&quot;left&quot;:32.631417322834636,&quot;top&quot;:90.57645669291337,&quot;width&quot;:406.45}"/>
</p:tagLst>
</file>

<file path=ppt/tags/tag19.xml><?xml version="1.0" encoding="utf-8"?>
<p:tagLst xmlns:p="http://schemas.openxmlformats.org/presentationml/2006/main">
  <p:tag name="KSO_WM_DIAGRAM_VIRTUALLY_FRAME" val="{&quot;height&quot;:271.5177165354331,&quot;left&quot;:32.631417322834636,&quot;top&quot;:90.57645669291337,&quot;width&quot;:406.45}"/>
</p:tagLst>
</file>

<file path=ppt/tags/tag2.xml><?xml version="1.0" encoding="utf-8"?>
<p:tagLst xmlns:p="http://schemas.openxmlformats.org/presentationml/2006/main">
  <p:tag name="KSO_WM_DIAGRAM_VIRTUALLY_FRAME" val="{&quot;height&quot;:271.5177165354331,&quot;left&quot;:32.631417322834636,&quot;top&quot;:90.57645669291337,&quot;width&quot;:406.45}"/>
</p:tagLst>
</file>

<file path=ppt/tags/tag20.xml><?xml version="1.0" encoding="utf-8"?>
<p:tagLst xmlns:p="http://schemas.openxmlformats.org/presentationml/2006/main">
  <p:tag name="KSO_WM_DIAGRAM_VIRTUALLY_FRAME" val="{&quot;height&quot;:271.5177165354331,&quot;left&quot;:32.631417322834636,&quot;top&quot;:90.57645669291337,&quot;width&quot;:406.45}"/>
</p:tagLst>
</file>

<file path=ppt/tags/tag21.xml><?xml version="1.0" encoding="utf-8"?>
<p:tagLst xmlns:p="http://schemas.openxmlformats.org/presentationml/2006/main">
  <p:tag name="PA" val="v4.1.3"/>
  <p:tag name="KSO_WM_DIAGRAM_VIRTUALLY_FRAME" val="{&quot;height&quot;:271.5177165354331,&quot;left&quot;:32.631417322834636,&quot;top&quot;:90.57645669291337,&quot;width&quot;:406.45}"/>
</p:tagLst>
</file>

<file path=ppt/tags/tag22.xml><?xml version="1.0" encoding="utf-8"?>
<p:tagLst xmlns:p="http://schemas.openxmlformats.org/presentationml/2006/main">
  <p:tag name="PA" val="v4.1.3"/>
</p:tagLst>
</file>

<file path=ppt/tags/tag23.xml><?xml version="1.0" encoding="utf-8"?>
<p:tagLst xmlns:p="http://schemas.openxmlformats.org/presentationml/2006/main">
  <p:tag name="PA" val="v4.1.3"/>
</p:tagLst>
</file>

<file path=ppt/tags/tag24.xml><?xml version="1.0" encoding="utf-8"?>
<p:tagLst xmlns:p="http://schemas.openxmlformats.org/presentationml/2006/main">
  <p:tag name="PA" val="v4.1.3"/>
</p:tagLst>
</file>

<file path=ppt/tags/tag25.xml><?xml version="1.0" encoding="utf-8"?>
<p:tagLst xmlns:p="http://schemas.openxmlformats.org/presentationml/2006/main">
  <p:tag name="PA" val="v4.1.3"/>
</p:tagLst>
</file>

<file path=ppt/tags/tag26.xml><?xml version="1.0" encoding="utf-8"?>
<p:tagLst xmlns:p="http://schemas.openxmlformats.org/presentationml/2006/main">
  <p:tag name="KSO_WM_DIAGRAM_VIRTUALLY_FRAME" val="{&quot;height&quot;:293.47496062992127,&quot;left&quot;:26.3,&quot;top&quot;:85.95,&quot;width&quot;:463.5}"/>
</p:tagLst>
</file>

<file path=ppt/tags/tag27.xml><?xml version="1.0" encoding="utf-8"?>
<p:tagLst xmlns:p="http://schemas.openxmlformats.org/presentationml/2006/main">
  <p:tag name="KSO_WM_DIAGRAM_VIRTUALLY_FRAME" val="{&quot;height&quot;:293.47496062992127,&quot;left&quot;:26.3,&quot;top&quot;:85.95,&quot;width&quot;:463.5}"/>
</p:tagLst>
</file>

<file path=ppt/tags/tag28.xml><?xml version="1.0" encoding="utf-8"?>
<p:tagLst xmlns:p="http://schemas.openxmlformats.org/presentationml/2006/main">
  <p:tag name="KSO_WM_DIAGRAM_VIRTUALLY_FRAME" val="{&quot;height&quot;:293.47496062992127,&quot;left&quot;:26.3,&quot;top&quot;:85.95,&quot;width&quot;:463.5}"/>
</p:tagLst>
</file>

<file path=ppt/tags/tag29.xml><?xml version="1.0" encoding="utf-8"?>
<p:tagLst xmlns:p="http://schemas.openxmlformats.org/presentationml/2006/main">
  <p:tag name="KSO_WM_DIAGRAM_VIRTUALLY_FRAME" val="{&quot;height&quot;:293.47496062992127,&quot;left&quot;:26.3,&quot;top&quot;:85.95,&quot;width&quot;:463.5}"/>
</p:tagLst>
</file>

<file path=ppt/tags/tag3.xml><?xml version="1.0" encoding="utf-8"?>
<p:tagLst xmlns:p="http://schemas.openxmlformats.org/presentationml/2006/main">
  <p:tag name="PA" val="v4.1.3"/>
  <p:tag name="KSO_WM_DIAGRAM_VIRTUALLY_FRAME" val="{&quot;height&quot;:271.5177165354331,&quot;left&quot;:32.631417322834636,&quot;top&quot;:90.57645669291337,&quot;width&quot;:406.45}"/>
</p:tagLst>
</file>

<file path=ppt/tags/tag30.xml><?xml version="1.0" encoding="utf-8"?>
<p:tagLst xmlns:p="http://schemas.openxmlformats.org/presentationml/2006/main">
  <p:tag name="KSO_WM_DIAGRAM_VIRTUALLY_FRAME" val="{&quot;height&quot;:293.47496062992127,&quot;left&quot;:26.3,&quot;top&quot;:85.95,&quot;width&quot;:463.5}"/>
</p:tagLst>
</file>

<file path=ppt/tags/tag31.xml><?xml version="1.0" encoding="utf-8"?>
<p:tagLst xmlns:p="http://schemas.openxmlformats.org/presentationml/2006/main">
  <p:tag name="KSO_WM_DIAGRAM_VIRTUALLY_FRAME" val="{&quot;height&quot;:293.47496062992127,&quot;left&quot;:26.3,&quot;top&quot;:85.95,&quot;width&quot;:463.5}"/>
</p:tagLst>
</file>

<file path=ppt/tags/tag32.xml><?xml version="1.0" encoding="utf-8"?>
<p:tagLst xmlns:p="http://schemas.openxmlformats.org/presentationml/2006/main">
  <p:tag name="PA" val="v4.1.3"/>
</p:tagLst>
</file>

<file path=ppt/tags/tag33.xml><?xml version="1.0" encoding="utf-8"?>
<p:tagLst xmlns:p="http://schemas.openxmlformats.org/presentationml/2006/main">
  <p:tag name="KSO_WM_DIAGRAM_VIRTUALLY_FRAME" val="{&quot;height&quot;:218.90409448818895,&quot;left&quot;:24.95,&quot;top&quot;:99.32086614173228,&quot;width&quot;:669.9732283464567}"/>
</p:tagLst>
</file>

<file path=ppt/tags/tag34.xml><?xml version="1.0" encoding="utf-8"?>
<p:tagLst xmlns:p="http://schemas.openxmlformats.org/presentationml/2006/main">
  <p:tag name="KSO_WM_DIAGRAM_VIRTUALLY_FRAME" val="{&quot;height&quot;:218.90409448818895,&quot;left&quot;:24.95,&quot;top&quot;:99.32086614173228,&quot;width&quot;:669.9732283464567}"/>
</p:tagLst>
</file>

<file path=ppt/tags/tag35.xml><?xml version="1.0" encoding="utf-8"?>
<p:tagLst xmlns:p="http://schemas.openxmlformats.org/presentationml/2006/main">
  <p:tag name="KSO_WM_DIAGRAM_VIRTUALLY_FRAME" val="{&quot;height&quot;:218.90409448818895,&quot;left&quot;:24.95,&quot;top&quot;:99.32086614173228,&quot;width&quot;:669.9732283464567}"/>
</p:tagLst>
</file>

<file path=ppt/tags/tag36.xml><?xml version="1.0" encoding="utf-8"?>
<p:tagLst xmlns:p="http://schemas.openxmlformats.org/presentationml/2006/main">
  <p:tag name="KSO_WM_DIAGRAM_VIRTUALLY_FRAME" val="{&quot;height&quot;:218.90409448818895,&quot;left&quot;:24.95,&quot;top&quot;:99.32086614173228,&quot;width&quot;:669.9732283464567}"/>
</p:tagLst>
</file>

<file path=ppt/tags/tag37.xml><?xml version="1.0" encoding="utf-8"?>
<p:tagLst xmlns:p="http://schemas.openxmlformats.org/presentationml/2006/main">
  <p:tag name="KSO_WM_DIAGRAM_VIRTUALLY_FRAME" val="{&quot;height&quot;:218.90409448818895,&quot;left&quot;:24.95,&quot;top&quot;:99.32086614173228,&quot;width&quot;:669.9732283464567}"/>
</p:tagLst>
</file>

<file path=ppt/tags/tag38.xml><?xml version="1.0" encoding="utf-8"?>
<p:tagLst xmlns:p="http://schemas.openxmlformats.org/presentationml/2006/main">
  <p:tag name="KSO_WM_DIAGRAM_VIRTUALLY_FRAME" val="{&quot;height&quot;:218.90409448818895,&quot;left&quot;:24.95,&quot;top&quot;:99.32086614173228,&quot;width&quot;:669.9732283464567}"/>
</p:tagLst>
</file>

<file path=ppt/tags/tag39.xml><?xml version="1.0" encoding="utf-8"?>
<p:tagLst xmlns:p="http://schemas.openxmlformats.org/presentationml/2006/main">
  <p:tag name="PA" val="v4.1.3"/>
  <p:tag name="KSO_WM_DIAGRAM_VIRTUALLY_FRAME" val="{&quot;height&quot;:218.90409448818895,&quot;left&quot;:24.95,&quot;top&quot;:99.32086614173228,&quot;width&quot;:669.9732283464567}"/>
</p:tagLst>
</file>

<file path=ppt/tags/tag4.xml><?xml version="1.0" encoding="utf-8"?>
<p:tagLst xmlns:p="http://schemas.openxmlformats.org/presentationml/2006/main">
  <p:tag name="KSO_WM_DIAGRAM_VIRTUALLY_FRAME" val="{&quot;height&quot;:271.5177165354331,&quot;left&quot;:32.631417322834636,&quot;top&quot;:90.57645669291337,&quot;width&quot;:406.45}"/>
</p:tagLst>
</file>

<file path=ppt/tags/tag40.xml><?xml version="1.0" encoding="utf-8"?>
<p:tagLst xmlns:p="http://schemas.openxmlformats.org/presentationml/2006/main">
  <p:tag name="KSO_WM_DIAGRAM_VIRTUALLY_FRAME" val="{&quot;height&quot;:218.90409448818895,&quot;left&quot;:24.95,&quot;top&quot;:99.32086614173228,&quot;width&quot;:669.9732283464567}"/>
</p:tagLst>
</file>

<file path=ppt/tags/tag41.xml><?xml version="1.0" encoding="utf-8"?>
<p:tagLst xmlns:p="http://schemas.openxmlformats.org/presentationml/2006/main">
  <p:tag name="PA" val="v4.1.3"/>
  <p:tag name="KSO_WM_DIAGRAM_VIRTUALLY_FRAME" val="{&quot;height&quot;:218.90409448818895,&quot;left&quot;:24.95,&quot;top&quot;:99.32086614173228,&quot;width&quot;:669.9732283464567}"/>
</p:tagLst>
</file>

<file path=ppt/tags/tag42.xml><?xml version="1.0" encoding="utf-8"?>
<p:tagLst xmlns:p="http://schemas.openxmlformats.org/presentationml/2006/main">
  <p:tag name="PA" val="v4.1.3"/>
  <p:tag name="KSO_WM_DIAGRAM_VIRTUALLY_FRAME" val="{&quot;height&quot;:218.90409448818895,&quot;left&quot;:24.95,&quot;top&quot;:99.32086614173228,&quot;width&quot;:669.9732283464567}"/>
</p:tagLst>
</file>

<file path=ppt/tags/tag43.xml><?xml version="1.0" encoding="utf-8"?>
<p:tagLst xmlns:p="http://schemas.openxmlformats.org/presentationml/2006/main">
  <p:tag name="KSO_WM_DIAGRAM_VIRTUALLY_FRAME" val="{&quot;height&quot;:218.90409448818895,&quot;left&quot;:24.95,&quot;top&quot;:99.32086614173228,&quot;width&quot;:669.9732283464567}"/>
</p:tagLst>
</file>

<file path=ppt/tags/tag44.xml><?xml version="1.0" encoding="utf-8"?>
<p:tagLst xmlns:p="http://schemas.openxmlformats.org/presentationml/2006/main">
  <p:tag name="PA" val="v4.1.3"/>
  <p:tag name="KSO_WM_DIAGRAM_VIRTUALLY_FRAME" val="{&quot;height&quot;:218.90409448818895,&quot;left&quot;:24.95,&quot;top&quot;:99.32086614173228,&quot;width&quot;:669.9732283464567}"/>
</p:tagLst>
</file>

<file path=ppt/tags/tag45.xml><?xml version="1.0" encoding="utf-8"?>
<p:tagLst xmlns:p="http://schemas.openxmlformats.org/presentationml/2006/main">
  <p:tag name="KSO_WM_DIAGRAM_VIRTUALLY_FRAME" val="{&quot;height&quot;:218.90409448818895,&quot;left&quot;:25.076771653543307,&quot;top&quot;:99.32086614173228,&quot;width&quot;:669.8464566929134}"/>
</p:tagLst>
</file>

<file path=ppt/tags/tag46.xml><?xml version="1.0" encoding="utf-8"?>
<p:tagLst xmlns:p="http://schemas.openxmlformats.org/presentationml/2006/main">
  <p:tag name="KSO_WM_DIAGRAM_VIRTUALLY_FRAME" val="{&quot;height&quot;:218.90409448818895,&quot;left&quot;:24.95,&quot;top&quot;:99.32086614173228,&quot;width&quot;:669.9732283464567}"/>
</p:tagLst>
</file>

<file path=ppt/tags/tag47.xml><?xml version="1.0" encoding="utf-8"?>
<p:tagLst xmlns:p="http://schemas.openxmlformats.org/presentationml/2006/main">
  <p:tag name="KSO_WM_DIAGRAM_VIRTUALLY_FRAME" val="{&quot;height&quot;:218.90409448818895,&quot;left&quot;:24.95,&quot;top&quot;:99.32086614173228,&quot;width&quot;:669.9732283464567}"/>
</p:tagLst>
</file>

<file path=ppt/tags/tag48.xml><?xml version="1.0" encoding="utf-8"?>
<p:tagLst xmlns:p="http://schemas.openxmlformats.org/presentationml/2006/main">
  <p:tag name="KSO_WM_DIAGRAM_VIRTUALLY_FRAME" val="{&quot;height&quot;:218.90409448818895,&quot;left&quot;:24.95,&quot;top&quot;:99.32086614173228,&quot;width&quot;:669.9732283464567}"/>
</p:tagLst>
</file>

<file path=ppt/tags/tag49.xml><?xml version="1.0" encoding="utf-8"?>
<p:tagLst xmlns:p="http://schemas.openxmlformats.org/presentationml/2006/main">
  <p:tag name="KSO_WM_DIAGRAM_VIRTUALLY_FRAME" val="{&quot;height&quot;:218.90409448818895,&quot;left&quot;:25.076771653543307,&quot;top&quot;:99.32086614173228,&quot;width&quot;:669.8464566929134}"/>
</p:tagLst>
</file>

<file path=ppt/tags/tag5.xml><?xml version="1.0" encoding="utf-8"?>
<p:tagLst xmlns:p="http://schemas.openxmlformats.org/presentationml/2006/main">
  <p:tag name="KSO_WM_DIAGRAM_VIRTUALLY_FRAME" val="{&quot;height&quot;:271.5177165354331,&quot;left&quot;:32.631417322834636,&quot;top&quot;:90.57645669291337,&quot;width&quot;:406.45}"/>
</p:tagLst>
</file>

<file path=ppt/tags/tag50.xml><?xml version="1.0" encoding="utf-8"?>
<p:tagLst xmlns:p="http://schemas.openxmlformats.org/presentationml/2006/main">
  <p:tag name="KSO_WM_DIAGRAM_VIRTUALLY_FRAME" val="{&quot;height&quot;:218.90409448818895,&quot;left&quot;:24.95,&quot;top&quot;:99.32086614173228,&quot;width&quot;:669.9732283464567}"/>
</p:tagLst>
</file>

<file path=ppt/tags/tag51.xml><?xml version="1.0" encoding="utf-8"?>
<p:tagLst xmlns:p="http://schemas.openxmlformats.org/presentationml/2006/main">
  <p:tag name="KSO_WM_DIAGRAM_VIRTUALLY_FRAME" val="{&quot;height&quot;:218.90409448818895,&quot;left&quot;:24.95,&quot;top&quot;:99.32086614173228,&quot;width&quot;:669.9732283464567}"/>
</p:tagLst>
</file>

<file path=ppt/tags/tag52.xml><?xml version="1.0" encoding="utf-8"?>
<p:tagLst xmlns:p="http://schemas.openxmlformats.org/presentationml/2006/main">
  <p:tag name="KSO_WM_DIAGRAM_VIRTUALLY_FRAME" val="{&quot;height&quot;:218.90409448818895,&quot;left&quot;:24.95,&quot;top&quot;:99.32086614173228,&quot;width&quot;:669.9732283464567}"/>
</p:tagLst>
</file>

<file path=ppt/tags/tag53.xml><?xml version="1.0" encoding="utf-8"?>
<p:tagLst xmlns:p="http://schemas.openxmlformats.org/presentationml/2006/main">
  <p:tag name="KSO_WM_DIAGRAM_VIRTUALLY_FRAME" val="{&quot;height&quot;:218.90409448818895,&quot;left&quot;:25.076771653543307,&quot;top&quot;:99.32086614173228,&quot;width&quot;:669.8464566929134}"/>
</p:tagLst>
</file>

<file path=ppt/tags/tag54.xml><?xml version="1.0" encoding="utf-8"?>
<p:tagLst xmlns:p="http://schemas.openxmlformats.org/presentationml/2006/main">
  <p:tag name="KSO_WM_DIAGRAM_VIRTUALLY_FRAME" val="{&quot;height&quot;:218.90409448818895,&quot;left&quot;:24.95,&quot;top&quot;:99.32086614173228,&quot;width&quot;:669.9732283464567}"/>
</p:tagLst>
</file>

<file path=ppt/tags/tag55.xml><?xml version="1.0" encoding="utf-8"?>
<p:tagLst xmlns:p="http://schemas.openxmlformats.org/presentationml/2006/main">
  <p:tag name="KSO_WM_DIAGRAM_VIRTUALLY_FRAME" val="{&quot;height&quot;:218.90409448818895,&quot;left&quot;:24.95,&quot;top&quot;:99.32086614173228,&quot;width&quot;:669.9732283464567}"/>
</p:tagLst>
</file>

<file path=ppt/tags/tag56.xml><?xml version="1.0" encoding="utf-8"?>
<p:tagLst xmlns:p="http://schemas.openxmlformats.org/presentationml/2006/main">
  <p:tag name="KSO_WM_DIAGRAM_VIRTUALLY_FRAME" val="{&quot;height&quot;:218.90409448818895,&quot;left&quot;:24.95,&quot;top&quot;:99.32086614173228,&quot;width&quot;:669.9732283464567}"/>
</p:tagLst>
</file>

<file path=ppt/tags/tag57.xml><?xml version="1.0" encoding="utf-8"?>
<p:tagLst xmlns:p="http://schemas.openxmlformats.org/presentationml/2006/main">
  <p:tag name="PA" val="v4.1.3"/>
</p:tagLst>
</file>

<file path=ppt/tags/tag58.xml><?xml version="1.0" encoding="utf-8"?>
<p:tagLst xmlns:p="http://schemas.openxmlformats.org/presentationml/2006/main">
  <p:tag name="PA" val="v4.1.3"/>
</p:tagLst>
</file>

<file path=ppt/tags/tag59.xml><?xml version="1.0" encoding="utf-8"?>
<p:tagLst xmlns:p="http://schemas.openxmlformats.org/presentationml/2006/main">
  <p:tag name="PA" val="v4.1.3"/>
</p:tagLst>
</file>

<file path=ppt/tags/tag6.xml><?xml version="1.0" encoding="utf-8"?>
<p:tagLst xmlns:p="http://schemas.openxmlformats.org/presentationml/2006/main">
  <p:tag name="PA" val="v4.1.3"/>
  <p:tag name="KSO_WM_DIAGRAM_VIRTUALLY_FRAME" val="{&quot;height&quot;:271.5177165354331,&quot;left&quot;:32.631417322834636,&quot;top&quot;:90.57645669291337,&quot;width&quot;:406.45}"/>
</p:tagLst>
</file>

<file path=ppt/tags/tag60.xml><?xml version="1.0" encoding="utf-8"?>
<p:tagLst xmlns:p="http://schemas.openxmlformats.org/presentationml/2006/main">
  <p:tag name="PA" val="v4.1.3"/>
</p:tagLst>
</file>

<file path=ppt/tags/tag61.xml><?xml version="1.0" encoding="utf-8"?>
<p:tagLst xmlns:p="http://schemas.openxmlformats.org/presentationml/2006/main">
  <p:tag name="PA" val="v4.1.3"/>
</p:tagLst>
</file>

<file path=ppt/tags/tag62.xml><?xml version="1.0" encoding="utf-8"?>
<p:tagLst xmlns:p="http://schemas.openxmlformats.org/presentationml/2006/main">
  <p:tag name="PA" val="v4.1.3"/>
</p:tagLst>
</file>

<file path=ppt/tags/tag63.xml><?xml version="1.0" encoding="utf-8"?>
<p:tagLst xmlns:p="http://schemas.openxmlformats.org/presentationml/2006/main">
  <p:tag name="PA" val="v4.1.3"/>
</p:tagLst>
</file>

<file path=ppt/tags/tag64.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65.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66.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67.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68.xml><?xml version="1.0" encoding="utf-8"?>
<p:tagLst xmlns:p="http://schemas.openxmlformats.org/presentationml/2006/main">
  <p:tag name="PA" val="v4.1.3"/>
  <p:tag name="KSO_WM_DIAGRAM_VIRTUALLY_FRAME" val="{&quot;height&quot;:241.32000000000002,&quot;left&quot;:23.500629921259844,&quot;top&quot;:103.50173228346458,&quot;width&quot;:673.3493700787401}"/>
</p:tagLst>
</file>

<file path=ppt/tags/tag69.xml><?xml version="1.0" encoding="utf-8"?>
<p:tagLst xmlns:p="http://schemas.openxmlformats.org/presentationml/2006/main">
  <p:tag name="PA" val="v4.1.3"/>
  <p:tag name="KSO_WM_DIAGRAM_VIRTUALLY_FRAME" val="{&quot;height&quot;:241.32000000000002,&quot;left&quot;:23.500629921259844,&quot;top&quot;:103.50173228346458,&quot;width&quot;:673.3493700787401}"/>
</p:tagLst>
</file>

<file path=ppt/tags/tag7.xml><?xml version="1.0" encoding="utf-8"?>
<p:tagLst xmlns:p="http://schemas.openxmlformats.org/presentationml/2006/main">
  <p:tag name="KSO_WM_DIAGRAM_VIRTUALLY_FRAME" val="{&quot;height&quot;:271.5177165354331,&quot;left&quot;:32.631417322834636,&quot;top&quot;:90.57645669291337,&quot;width&quot;:406.45}"/>
</p:tagLst>
</file>

<file path=ppt/tags/tag70.xml><?xml version="1.0" encoding="utf-8"?>
<p:tagLst xmlns:p="http://schemas.openxmlformats.org/presentationml/2006/main">
  <p:tag name="PA" val="v4.1.3"/>
  <p:tag name="KSO_WM_DIAGRAM_VIRTUALLY_FRAME" val="{&quot;height&quot;:241.32000000000002,&quot;left&quot;:23.500629921259844,&quot;top&quot;:103.50173228346458,&quot;width&quot;:673.3493700787401}"/>
</p:tagLst>
</file>

<file path=ppt/tags/tag71.xml><?xml version="1.0" encoding="utf-8"?>
<p:tagLst xmlns:p="http://schemas.openxmlformats.org/presentationml/2006/main">
  <p:tag name="PA" val="v4.1.3"/>
  <p:tag name="KSO_WM_DIAGRAM_VIRTUALLY_FRAME" val="{&quot;height&quot;:241.32000000000002,&quot;left&quot;:23.500629921259844,&quot;top&quot;:103.50173228346458,&quot;width&quot;:673.3493700787401}"/>
</p:tagLst>
</file>

<file path=ppt/tags/tag72.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73.xml><?xml version="1.0" encoding="utf-8"?>
<p:tagLst xmlns:p="http://schemas.openxmlformats.org/presentationml/2006/main">
  <p:tag name="PA" val="v4.1.3"/>
  <p:tag name="KSO_WM_DIAGRAM_VIRTUALLY_FRAME" val="{&quot;height&quot;:241.32000000000002,&quot;left&quot;:23.500629921259844,&quot;top&quot;:103.50173228346458,&quot;width&quot;:673.3493700787401}"/>
</p:tagLst>
</file>

<file path=ppt/tags/tag74.xml><?xml version="1.0" encoding="utf-8"?>
<p:tagLst xmlns:p="http://schemas.openxmlformats.org/presentationml/2006/main">
  <p:tag name="PA" val="v4.1.3"/>
</p:tagLst>
</file>

<file path=ppt/tags/tag75.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76.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77.xml><?xml version="1.0" encoding="utf-8"?>
<p:tagLst xmlns:p="http://schemas.openxmlformats.org/presentationml/2006/main">
  <p:tag name="PA" val="v4.1.3"/>
  <p:tag name="KSO_WM_DIAGRAM_VIRTUALLY_FRAME" val="{&quot;height&quot;:241.32000000000002,&quot;left&quot;:23.500629921259844,&quot;top&quot;:103.50173228346458,&quot;width&quot;:673.3493700787401}"/>
</p:tagLst>
</file>

<file path=ppt/tags/tag78.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79.xml><?xml version="1.0" encoding="utf-8"?>
<p:tagLst xmlns:p="http://schemas.openxmlformats.org/presentationml/2006/main">
  <p:tag name="PA" val="v4.1.3"/>
  <p:tag name="KSO_WM_DIAGRAM_VIRTUALLY_FRAME" val="{&quot;height&quot;:241.32000000000002,&quot;left&quot;:23.500629921259844,&quot;top&quot;:103.50173228346458,&quot;width&quot;:673.3493700787401}"/>
</p:tagLst>
</file>

<file path=ppt/tags/tag8.xml><?xml version="1.0" encoding="utf-8"?>
<p:tagLst xmlns:p="http://schemas.openxmlformats.org/presentationml/2006/main">
  <p:tag name="PA" val="v4.1.3"/>
  <p:tag name="KSO_WM_DIAGRAM_VIRTUALLY_FRAME" val="{&quot;height&quot;:271.5177165354331,&quot;left&quot;:32.631417322834636,&quot;top&quot;:90.57645669291337,&quot;width&quot;:406.45}"/>
</p:tagLst>
</file>

<file path=ppt/tags/tag80.xml><?xml version="1.0" encoding="utf-8"?>
<p:tagLst xmlns:p="http://schemas.openxmlformats.org/presentationml/2006/main">
  <p:tag name="PA" val="v4.1.3"/>
</p:tagLst>
</file>

<file path=ppt/tags/tag81.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82.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83.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84.xml><?xml version="1.0" encoding="utf-8"?>
<p:tagLst xmlns:p="http://schemas.openxmlformats.org/presentationml/2006/main">
  <p:tag name="PA" val="v4.1.3"/>
  <p:tag name="KSO_WM_DIAGRAM_VIRTUALLY_FRAME" val="{&quot;height&quot;:241.32000000000002,&quot;left&quot;:23.500629921259844,&quot;top&quot;:103.50173228346458,&quot;width&quot;:673.3493700787401}"/>
</p:tagLst>
</file>

<file path=ppt/tags/tag85.xml><?xml version="1.0" encoding="utf-8"?>
<p:tagLst xmlns:p="http://schemas.openxmlformats.org/presentationml/2006/main">
  <p:tag name="PA" val="v4.1.3"/>
  <p:tag name="KSO_WM_DIAGRAM_VIRTUALLY_FRAME" val="{&quot;height&quot;:241.32000000000002,&quot;left&quot;:23.500629921259844,&quot;top&quot;:103.50173228346458,&quot;width&quot;:673.3493700787401}"/>
</p:tagLst>
</file>

<file path=ppt/tags/tag86.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87.xml><?xml version="1.0" encoding="utf-8"?>
<p:tagLst xmlns:p="http://schemas.openxmlformats.org/presentationml/2006/main">
  <p:tag name="PA" val="v4.1.3"/>
  <p:tag name="KSO_WM_DIAGRAM_VIRTUALLY_FRAME" val="{&quot;height&quot;:241.32000000000002,&quot;left&quot;:23.500629921259844,&quot;top&quot;:103.50173228346458,&quot;width&quot;:673.3493700787401}"/>
</p:tagLst>
</file>

<file path=ppt/tags/tag88.xml><?xml version="1.0" encoding="utf-8"?>
<p:tagLst xmlns:p="http://schemas.openxmlformats.org/presentationml/2006/main">
  <p:tag name="PA" val="v4.1.3"/>
</p:tagLst>
</file>

<file path=ppt/tags/tag89.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9.xml><?xml version="1.0" encoding="utf-8"?>
<p:tagLst xmlns:p="http://schemas.openxmlformats.org/presentationml/2006/main">
  <p:tag name="KSO_WM_DIAGRAM_VIRTUALLY_FRAME" val="{&quot;height&quot;:271.5177165354331,&quot;left&quot;:32.631417322834636,&quot;top&quot;:90.57645669291337,&quot;width&quot;:406.45}"/>
</p:tagLst>
</file>

<file path=ppt/tags/tag90.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91.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92.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93.xml><?xml version="1.0" encoding="utf-8"?>
<p:tagLst xmlns:p="http://schemas.openxmlformats.org/presentationml/2006/main">
  <p:tag name="PA" val="v4.1.3"/>
  <p:tag name="KSO_WM_DIAGRAM_VIRTUALLY_FRAME" val="{&quot;height&quot;:241.32000000000002,&quot;left&quot;:23.500629921259844,&quot;top&quot;:103.50173228346458,&quot;width&quot;:673.3493700787401}"/>
</p:tagLst>
</file>

<file path=ppt/tags/tag94.xml><?xml version="1.0" encoding="utf-8"?>
<p:tagLst xmlns:p="http://schemas.openxmlformats.org/presentationml/2006/main">
  <p:tag name="PA" val="v4.1.3"/>
  <p:tag name="KSO_WM_DIAGRAM_VIRTUALLY_FRAME" val="{&quot;height&quot;:241.32000000000002,&quot;left&quot;:23.500629921259844,&quot;top&quot;:103.50173228346458,&quot;width&quot;:673.3493700787401}"/>
</p:tagLst>
</file>

<file path=ppt/tags/tag95.xml><?xml version="1.0" encoding="utf-8"?>
<p:tagLst xmlns:p="http://schemas.openxmlformats.org/presentationml/2006/main">
  <p:tag name="PA" val="v4.1.3"/>
  <p:tag name="KSO_WM_DIAGRAM_VIRTUALLY_FRAME" val="{&quot;height&quot;:241.32000000000002,&quot;left&quot;:23.500629921259844,&quot;top&quot;:103.50173228346458,&quot;width&quot;:673.3493700787401}"/>
</p:tagLst>
</file>

<file path=ppt/tags/tag96.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97.xml><?xml version="1.0" encoding="utf-8"?>
<p:tagLst xmlns:p="http://schemas.openxmlformats.org/presentationml/2006/main">
  <p:tag name="PA" val="v4.1.3"/>
  <p:tag name="KSO_WM_DIAGRAM_VIRTUALLY_FRAME" val="{&quot;height&quot;:241.32000000000002,&quot;left&quot;:23.500629921259844,&quot;top&quot;:103.50173228346458,&quot;width&quot;:673.3493700787401}"/>
</p:tagLst>
</file>

<file path=ppt/tags/tag98.xml><?xml version="1.0" encoding="utf-8"?>
<p:tagLst xmlns:p="http://schemas.openxmlformats.org/presentationml/2006/main">
  <p:tag name="PA" val="v4.1.3"/>
</p:tagLst>
</file>

<file path=ppt/tags/tag99.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heme/theme1.xml><?xml version="1.0" encoding="utf-8"?>
<a:theme xmlns:a="http://schemas.openxmlformats.org/drawingml/2006/main" name="Office 主题">
  <a:themeElements>
    <a:clrScheme name="自定义 325">
      <a:dk1>
        <a:sysClr val="windowText" lastClr="000000"/>
      </a:dk1>
      <a:lt1>
        <a:sysClr val="window" lastClr="FFFFFF"/>
      </a:lt1>
      <a:dk2>
        <a:srgbClr val="000000"/>
      </a:dk2>
      <a:lt2>
        <a:srgbClr val="F8F8F8"/>
      </a:lt2>
      <a:accent1>
        <a:srgbClr val="3F3F3F"/>
      </a:accent1>
      <a:accent2>
        <a:srgbClr val="B2B2B2"/>
      </a:accent2>
      <a:accent3>
        <a:srgbClr val="3F3F3F"/>
      </a:accent3>
      <a:accent4>
        <a:srgbClr val="595959"/>
      </a:accent4>
      <a:accent5>
        <a:srgbClr val="5F5F5F"/>
      </a:accent5>
      <a:accent6>
        <a:srgbClr val="4D4D4D"/>
      </a:accent6>
      <a:hlink>
        <a:srgbClr val="000000"/>
      </a:hlink>
      <a:folHlink>
        <a:srgbClr val="919191"/>
      </a:folHlink>
    </a:clrScheme>
    <a:fontScheme name="标准3">
      <a:majorFont>
        <a:latin typeface="华文细黑"/>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0</TotalTime>
  <Words>5779</Words>
  <Application>WPS 演示</Application>
  <PresentationFormat>全屏显示(16:9)</PresentationFormat>
  <Paragraphs>239</Paragraphs>
  <Slides>21</Slides>
  <Notes>0</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21</vt:i4>
      </vt:variant>
    </vt:vector>
  </HeadingPairs>
  <TitlesOfParts>
    <vt:vector size="43" baseType="lpstr">
      <vt:lpstr>Arial</vt:lpstr>
      <vt:lpstr>宋体</vt:lpstr>
      <vt:lpstr>Wingdings</vt:lpstr>
      <vt:lpstr>微软雅黑</vt:lpstr>
      <vt:lpstr>Algerian</vt:lpstr>
      <vt:lpstr>华文行楷</vt:lpstr>
      <vt:lpstr>MV Boli</vt:lpstr>
      <vt:lpstr>Microsoft YaHei UI</vt:lpstr>
      <vt:lpstr>Calibri Light</vt:lpstr>
      <vt:lpstr>Gill Sans</vt:lpstr>
      <vt:lpstr>HarmonyOS Sans SC</vt:lpstr>
      <vt:lpstr>华文彩云</vt:lpstr>
      <vt:lpstr>Helvetica Neue Light</vt:lpstr>
      <vt:lpstr>Times New Roman</vt:lpstr>
      <vt:lpstr>华文细黑</vt:lpstr>
      <vt:lpstr>Calibri</vt:lpstr>
      <vt:lpstr>Arial Unicode MS</vt:lpstr>
      <vt:lpstr>微软雅黑 Light</vt:lpstr>
      <vt:lpstr>等线</vt:lpstr>
      <vt:lpstr>Gill Sans MT</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Target User Group</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哒哒 熊猫</dc:creator>
  <cp:lastModifiedBy>知秋</cp:lastModifiedBy>
  <cp:revision>1177</cp:revision>
  <dcterms:created xsi:type="dcterms:W3CDTF">2019-06-21T02:16:00Z</dcterms:created>
  <dcterms:modified xsi:type="dcterms:W3CDTF">2024-10-09T12:07:23Z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C0CD18DD6AC54E689B2370309AC94552_11</vt:lpwstr>
  </property>
  <property fmtid="{D5CDD505-2E9C-101B-9397-08002B2CF9AE}" pid="3" name="KSOProductBuildVer">
    <vt:lpwstr>2052-12.1.0.18276</vt:lpwstr>
  </property>
  <property fmtid="{D5CDD505-2E9C-101B-9397-08002B2CF9AE}" pid="4" name="KSOTemplateUUID">
    <vt:lpwstr>v1.0_mb_sMXrJKROFP+5qNuTsVh6Jw==</vt:lpwstr>
  </property>
</Properties>
</file>